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7" r:id="rId2"/>
    <p:sldId id="283" r:id="rId3"/>
    <p:sldId id="277" r:id="rId4"/>
    <p:sldId id="280" r:id="rId5"/>
    <p:sldId id="278" r:id="rId6"/>
    <p:sldId id="276" r:id="rId7"/>
    <p:sldId id="281" r:id="rId8"/>
    <p:sldId id="279" r:id="rId9"/>
    <p:sldId id="261" r:id="rId10"/>
    <p:sldId id="284" r:id="rId11"/>
    <p:sldId id="282" r:id="rId12"/>
    <p:sldId id="27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rial Black" panose="020B0A04020102020204" pitchFamily="34" charset="0"/>
      <p:bold r:id="rId19"/>
    </p:embeddedFont>
    <p:embeddedFont>
      <p:font typeface="Bahnschrift Light" panose="020B0502040204020203" pitchFamily="34" charset="0"/>
      <p:regular r:id="rId20"/>
    </p:embeddedFont>
    <p:embeddedFont>
      <p:font typeface="Bradley Hand ITC" panose="03070402050302030203" pitchFamily="66" charset="0"/>
      <p:regular r:id="rId21"/>
    </p:embeddedFont>
    <p:embeddedFont>
      <p:font typeface="Mongolian Baiti" panose="03000500000000000000" pitchFamily="66" charset="0"/>
      <p:regular r:id="rId22"/>
    </p:embeddedFont>
    <p:embeddedFont>
      <p:font typeface="Berlin Sans FB Demi" panose="020E0802020502020306" pitchFamily="34" charset="0"/>
      <p:bold r:id="rId23"/>
    </p:embeddedFont>
    <p:embeddedFont>
      <p:font typeface="Bell MT" panose="02020503060305020303" pitchFamily="18" charset="0"/>
      <p:regular r:id="rId24"/>
      <p:bold r:id="rId25"/>
      <p:italic r:id="rId26"/>
    </p:embeddedFont>
    <p:embeddedFont>
      <p:font typeface="Baskerville Old Face" panose="02020602080505020303" pitchFamily="18" charset="0"/>
      <p:regular r:id="rId27"/>
    </p:embeddedFont>
    <p:embeddedFont>
      <p:font typeface="DM Sans" panose="020B0604020202020204" charset="0"/>
      <p:bold r:id="rId28"/>
      <p:boldItalic r:id="rId29"/>
    </p:embeddedFont>
    <p:embeddedFont>
      <p:font typeface="Cooper Black" panose="0208090404030B020404" pitchFamily="18" charset="0"/>
      <p:regular r:id="rId30"/>
    </p:embeddedFont>
    <p:embeddedFont>
      <p:font typeface="Forte" panose="03060902040502070203" pitchFamily="66" charset="0"/>
      <p:regular r:id="rId31"/>
    </p:embeddedFont>
    <p:embeddedFont>
      <p:font typeface="Bahnschrift" panose="020B0502040204020203" pitchFamily="34" charset="0"/>
      <p:regular r:id="rId32"/>
      <p:bold r:id="rId33"/>
    </p:embeddedFont>
    <p:embeddedFont>
      <p:font typeface="Arial Rounded MT Bold" panose="020F0704030504030204" pitchFamily="3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66CC"/>
    <a:srgbClr val="11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4" d="100"/>
          <a:sy n="44" d="100"/>
        </p:scale>
        <p:origin x="876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EAD785-1F6C-4D2B-940C-558DBF5DAB0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B16ED-F43F-4933-A203-3064D6D7E315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2800" dirty="0" smtClean="0">
              <a:latin typeface="Bahnschrift" panose="020B0502040204020203" pitchFamily="34" charset="0"/>
            </a:rPr>
            <a:t>Input Layer</a:t>
          </a:r>
        </a:p>
      </dgm:t>
    </dgm:pt>
    <dgm:pt modelId="{569C45A5-AA44-4A75-A83F-180D8C0D90E0}" type="parTrans" cxnId="{F2C2F86C-1D0D-4AF3-83A2-8F35675C0D0C}">
      <dgm:prSet/>
      <dgm:spPr/>
      <dgm:t>
        <a:bodyPr/>
        <a:lstStyle/>
        <a:p>
          <a:endParaRPr lang="en-US"/>
        </a:p>
      </dgm:t>
    </dgm:pt>
    <dgm:pt modelId="{968B2823-3E71-4CF0-B642-DDCDE37569C6}" type="sibTrans" cxnId="{F2C2F86C-1D0D-4AF3-83A2-8F35675C0D0C}">
      <dgm:prSet/>
      <dgm:spPr/>
      <dgm:t>
        <a:bodyPr/>
        <a:lstStyle/>
        <a:p>
          <a:endParaRPr lang="en-US"/>
        </a:p>
      </dgm:t>
    </dgm:pt>
    <dgm:pt modelId="{07832F54-6AE3-4B73-906A-3124AD9C73A2}">
      <dgm:prSet phldrT="[Text]"/>
      <dgm:spPr/>
      <dgm:t>
        <a:bodyPr/>
        <a:lstStyle/>
        <a:p>
          <a:r>
            <a:rPr lang="en-US" dirty="0" smtClean="0"/>
            <a:t>Mel spectroghrams,128x128</a:t>
          </a:r>
          <a:endParaRPr lang="en-US" dirty="0"/>
        </a:p>
      </dgm:t>
    </dgm:pt>
    <dgm:pt modelId="{F66B6CBA-4A36-40DD-B760-69A4325B6FE5}" type="parTrans" cxnId="{88275874-F7B7-4E64-B7B6-D110D5B0B36F}">
      <dgm:prSet/>
      <dgm:spPr/>
      <dgm:t>
        <a:bodyPr/>
        <a:lstStyle/>
        <a:p>
          <a:endParaRPr lang="en-US"/>
        </a:p>
      </dgm:t>
    </dgm:pt>
    <dgm:pt modelId="{89BBB3C7-7779-4F73-9D84-ED96F4388D19}" type="sibTrans" cxnId="{88275874-F7B7-4E64-B7B6-D110D5B0B36F}">
      <dgm:prSet/>
      <dgm:spPr/>
      <dgm:t>
        <a:bodyPr/>
        <a:lstStyle/>
        <a:p>
          <a:endParaRPr lang="en-US"/>
        </a:p>
      </dgm:t>
    </dgm:pt>
    <dgm:pt modelId="{9D50D40D-93B2-4618-B302-0303546D9A22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2800" dirty="0" smtClean="0">
              <a:latin typeface="Bahnschrift" panose="020B0502040204020203" pitchFamily="34" charset="0"/>
            </a:rPr>
            <a:t>Conv Layer</a:t>
          </a:r>
          <a:endParaRPr lang="en-US" sz="2800" dirty="0">
            <a:latin typeface="Bahnschrift" panose="020B0502040204020203" pitchFamily="34" charset="0"/>
          </a:endParaRPr>
        </a:p>
      </dgm:t>
    </dgm:pt>
    <dgm:pt modelId="{13640723-9A5E-4491-9529-5854DF95DF4B}" type="parTrans" cxnId="{4D39862E-3711-4588-AD31-6864805A930E}">
      <dgm:prSet/>
      <dgm:spPr/>
      <dgm:t>
        <a:bodyPr/>
        <a:lstStyle/>
        <a:p>
          <a:endParaRPr lang="en-US"/>
        </a:p>
      </dgm:t>
    </dgm:pt>
    <dgm:pt modelId="{0EF32756-FF5A-40D6-A852-6EF9918D8E6C}" type="sibTrans" cxnId="{4D39862E-3711-4588-AD31-6864805A930E}">
      <dgm:prSet/>
      <dgm:spPr/>
      <dgm:t>
        <a:bodyPr/>
        <a:lstStyle/>
        <a:p>
          <a:endParaRPr lang="en-US"/>
        </a:p>
      </dgm:t>
    </dgm:pt>
    <dgm:pt modelId="{75D049BB-8675-4B06-96D0-438E44C43AB4}">
      <dgm:prSet phldrT="[Text]"/>
      <dgm:spPr/>
      <dgm:t>
        <a:bodyPr/>
        <a:lstStyle/>
        <a:p>
          <a:r>
            <a:rPr lang="en-US" dirty="0" smtClean="0"/>
            <a:t>Extract features </a:t>
          </a:r>
          <a:endParaRPr lang="en-US" dirty="0"/>
        </a:p>
      </dgm:t>
    </dgm:pt>
    <dgm:pt modelId="{382706B3-1289-430D-84F9-283643957D99}" type="parTrans" cxnId="{FB9DDB2C-8CB3-438C-99B0-907FB8AF59E4}">
      <dgm:prSet/>
      <dgm:spPr/>
      <dgm:t>
        <a:bodyPr/>
        <a:lstStyle/>
        <a:p>
          <a:endParaRPr lang="en-US"/>
        </a:p>
      </dgm:t>
    </dgm:pt>
    <dgm:pt modelId="{17069C4F-31F7-48DB-83AE-4019545930B6}" type="sibTrans" cxnId="{FB9DDB2C-8CB3-438C-99B0-907FB8AF59E4}">
      <dgm:prSet/>
      <dgm:spPr/>
      <dgm:t>
        <a:bodyPr/>
        <a:lstStyle/>
        <a:p>
          <a:endParaRPr lang="en-US"/>
        </a:p>
      </dgm:t>
    </dgm:pt>
    <dgm:pt modelId="{16256107-F7A4-4F60-B8A3-8AC3B33B8C71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2800" dirty="0" smtClean="0">
              <a:latin typeface="Bahnschrift" panose="020B0502040204020203" pitchFamily="34" charset="0"/>
            </a:rPr>
            <a:t>Batch Normalization</a:t>
          </a:r>
          <a:endParaRPr lang="en-US" sz="2800" dirty="0">
            <a:latin typeface="Bahnschrift" panose="020B0502040204020203" pitchFamily="34" charset="0"/>
          </a:endParaRPr>
        </a:p>
      </dgm:t>
    </dgm:pt>
    <dgm:pt modelId="{283626C4-BA78-453B-A017-28318C9AC2E4}" type="parTrans" cxnId="{E78A991E-FD3C-4C11-BAB8-1D84D986FB64}">
      <dgm:prSet/>
      <dgm:spPr/>
      <dgm:t>
        <a:bodyPr/>
        <a:lstStyle/>
        <a:p>
          <a:endParaRPr lang="en-US"/>
        </a:p>
      </dgm:t>
    </dgm:pt>
    <dgm:pt modelId="{2661BFED-3BAB-4B51-889B-4AFFA97A09D7}" type="sibTrans" cxnId="{E78A991E-FD3C-4C11-BAB8-1D84D986FB64}">
      <dgm:prSet/>
      <dgm:spPr/>
      <dgm:t>
        <a:bodyPr/>
        <a:lstStyle/>
        <a:p>
          <a:endParaRPr lang="en-US"/>
        </a:p>
      </dgm:t>
    </dgm:pt>
    <dgm:pt modelId="{34F4328F-5F82-4522-8B26-01B799E8C339}">
      <dgm:prSet phldrT="[Text]"/>
      <dgm:spPr/>
      <dgm:t>
        <a:bodyPr/>
        <a:lstStyle/>
        <a:p>
          <a:r>
            <a:rPr lang="en-US" dirty="0" smtClean="0"/>
            <a:t>Speeds up </a:t>
          </a:r>
          <a:r>
            <a:rPr lang="en-US" dirty="0" smtClean="0">
              <a:latin typeface="+mn-lt"/>
            </a:rPr>
            <a:t>training</a:t>
          </a:r>
          <a:endParaRPr lang="en-US" dirty="0">
            <a:latin typeface="+mn-lt"/>
          </a:endParaRPr>
        </a:p>
      </dgm:t>
    </dgm:pt>
    <dgm:pt modelId="{B126D374-4B54-4B91-AD43-4CC50FB7C421}" type="parTrans" cxnId="{E8D34FD2-B392-430D-9DF7-A1287EEBC9AE}">
      <dgm:prSet/>
      <dgm:spPr/>
      <dgm:t>
        <a:bodyPr/>
        <a:lstStyle/>
        <a:p>
          <a:endParaRPr lang="en-US"/>
        </a:p>
      </dgm:t>
    </dgm:pt>
    <dgm:pt modelId="{183D6436-A8A6-42AE-87BB-8367EEA117CA}" type="sibTrans" cxnId="{E8D34FD2-B392-430D-9DF7-A1287EEBC9AE}">
      <dgm:prSet/>
      <dgm:spPr/>
      <dgm:t>
        <a:bodyPr/>
        <a:lstStyle/>
        <a:p>
          <a:endParaRPr lang="en-US"/>
        </a:p>
      </dgm:t>
    </dgm:pt>
    <dgm:pt modelId="{0CC8B382-6CAE-459B-BAF9-03FD4C191DC3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+mn-lt"/>
            </a:rPr>
            <a:t>Dropout </a:t>
          </a:r>
          <a:endParaRPr lang="en-US" dirty="0">
            <a:latin typeface="+mn-lt"/>
          </a:endParaRPr>
        </a:p>
      </dgm:t>
    </dgm:pt>
    <dgm:pt modelId="{AA43ACE8-832D-4523-BD9D-D06CCA487729}" type="parTrans" cxnId="{B9A0F2BB-EDF2-4053-AA5D-DB69057709B4}">
      <dgm:prSet/>
      <dgm:spPr/>
      <dgm:t>
        <a:bodyPr/>
        <a:lstStyle/>
        <a:p>
          <a:endParaRPr lang="en-US"/>
        </a:p>
      </dgm:t>
    </dgm:pt>
    <dgm:pt modelId="{39C923A0-E895-4E48-8F51-11A8959585E6}" type="sibTrans" cxnId="{B9A0F2BB-EDF2-4053-AA5D-DB69057709B4}">
      <dgm:prSet/>
      <dgm:spPr/>
      <dgm:t>
        <a:bodyPr/>
        <a:lstStyle/>
        <a:p>
          <a:endParaRPr lang="en-US"/>
        </a:p>
      </dgm:t>
    </dgm:pt>
    <dgm:pt modelId="{B98EADF8-78E7-43EE-BD2A-A7BFAC9B2DE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+mn-lt"/>
            </a:rPr>
            <a:t>Dense</a:t>
          </a:r>
          <a:endParaRPr lang="en-US" dirty="0">
            <a:latin typeface="+mn-lt"/>
          </a:endParaRPr>
        </a:p>
      </dgm:t>
    </dgm:pt>
    <dgm:pt modelId="{34803293-49D3-451F-BEFB-392C453C1B68}" type="parTrans" cxnId="{232E6847-5CDE-468E-9404-4F40DDA1B076}">
      <dgm:prSet/>
      <dgm:spPr/>
      <dgm:t>
        <a:bodyPr/>
        <a:lstStyle/>
        <a:p>
          <a:endParaRPr lang="en-US"/>
        </a:p>
      </dgm:t>
    </dgm:pt>
    <dgm:pt modelId="{55752EB9-86E7-4332-8317-4DBE1DB7E380}" type="sibTrans" cxnId="{232E6847-5CDE-468E-9404-4F40DDA1B076}">
      <dgm:prSet/>
      <dgm:spPr/>
      <dgm:t>
        <a:bodyPr/>
        <a:lstStyle/>
        <a:p>
          <a:endParaRPr lang="en-US"/>
        </a:p>
      </dgm:t>
    </dgm:pt>
    <dgm:pt modelId="{70193518-FB9C-4CA3-A825-40DC12ED0470}" type="pres">
      <dgm:prSet presAssocID="{F9EAD785-1F6C-4D2B-940C-558DBF5DAB0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B165BC3-6CFD-498C-9AE5-F86D721BDDD5}" type="pres">
      <dgm:prSet presAssocID="{6FCB16ED-F43F-4933-A203-3064D6D7E315}" presName="composite" presStyleCnt="0"/>
      <dgm:spPr/>
    </dgm:pt>
    <dgm:pt modelId="{F8AB0A58-0863-48D7-B159-6FFFE6625D9D}" type="pres">
      <dgm:prSet presAssocID="{6FCB16ED-F43F-4933-A203-3064D6D7E315}" presName="bentUpArrow1" presStyleLbl="alignImgPlace1" presStyleIdx="0" presStyleCnt="4" custLinFactNeighborY="6219"/>
      <dgm:spPr/>
    </dgm:pt>
    <dgm:pt modelId="{0E8E40BD-CE7E-4E50-87C8-EA3BCF577C79}" type="pres">
      <dgm:prSet presAssocID="{6FCB16ED-F43F-4933-A203-3064D6D7E315}" presName="ParentText" presStyleLbl="node1" presStyleIdx="0" presStyleCnt="5" custScaleX="131798" custScaleY="100406" custLinFactNeighborX="862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042994-3573-4ABD-B03C-D20ABEE8B36D}" type="pres">
      <dgm:prSet presAssocID="{6FCB16ED-F43F-4933-A203-3064D6D7E315}" presName="ChildText" presStyleLbl="revTx" presStyleIdx="0" presStyleCnt="4" custScaleX="370491" custLinFactX="80385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4B7069-D833-41D2-8624-CA6B347A5002}" type="pres">
      <dgm:prSet presAssocID="{968B2823-3E71-4CF0-B642-DDCDE37569C6}" presName="sibTrans" presStyleCnt="0"/>
      <dgm:spPr/>
    </dgm:pt>
    <dgm:pt modelId="{CCF94AE0-9860-4D7D-B823-75140F55FE80}" type="pres">
      <dgm:prSet presAssocID="{9D50D40D-93B2-4618-B302-0303546D9A22}" presName="composite" presStyleCnt="0"/>
      <dgm:spPr/>
    </dgm:pt>
    <dgm:pt modelId="{13BD255E-A848-4DAD-BEE8-88B6BC9660BD}" type="pres">
      <dgm:prSet presAssocID="{9D50D40D-93B2-4618-B302-0303546D9A22}" presName="bentUpArrow1" presStyleLbl="alignImgPlace1" presStyleIdx="1" presStyleCnt="4" custLinFactNeighborX="-6417" custLinFactNeighborY="2073"/>
      <dgm:spPr/>
    </dgm:pt>
    <dgm:pt modelId="{B2AE55B8-4004-4263-94A9-329F2AFEEE43}" type="pres">
      <dgm:prSet presAssocID="{9D50D40D-93B2-4618-B302-0303546D9A22}" presName="ParentText" presStyleLbl="node1" presStyleIdx="1" presStyleCnt="5" custScaleY="90508" custLinFactNeighborX="-3147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D25881-2657-4201-99AE-2665B5FD297E}" type="pres">
      <dgm:prSet presAssocID="{9D50D40D-93B2-4618-B302-0303546D9A22}" presName="ChildText" presStyleLbl="revTx" presStyleIdx="1" presStyleCnt="4" custScaleX="214643" custLinFactNeighborX="5928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A59E72-E9AC-4483-BBE7-277D2910ACE3}" type="pres">
      <dgm:prSet presAssocID="{0EF32756-FF5A-40D6-A852-6EF9918D8E6C}" presName="sibTrans" presStyleCnt="0"/>
      <dgm:spPr/>
    </dgm:pt>
    <dgm:pt modelId="{ED9A0B8F-D80B-4FFA-B847-CC701FC18ADB}" type="pres">
      <dgm:prSet presAssocID="{16256107-F7A4-4F60-B8A3-8AC3B33B8C71}" presName="composite" presStyleCnt="0"/>
      <dgm:spPr/>
    </dgm:pt>
    <dgm:pt modelId="{626AC534-F41A-4696-97F9-51750A2564D7}" type="pres">
      <dgm:prSet presAssocID="{16256107-F7A4-4F60-B8A3-8AC3B33B8C71}" presName="bentUpArrow1" presStyleLbl="alignImgPlace1" presStyleIdx="2" presStyleCnt="4" custLinFactNeighborX="-84803" custLinFactNeighborY="12438"/>
      <dgm:spPr/>
    </dgm:pt>
    <dgm:pt modelId="{86798F7C-6636-4F8B-998D-107CC357AB48}" type="pres">
      <dgm:prSet presAssocID="{16256107-F7A4-4F60-B8A3-8AC3B33B8C71}" presName="ParentText" presStyleLbl="node1" presStyleIdx="2" presStyleCnt="5" custScaleX="175052" custScaleY="100302" custLinFactNeighborX="-59733" custLinFactNeighborY="-18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04EAB-F185-4F61-9C98-B99CD46849F5}" type="pres">
      <dgm:prSet presAssocID="{16256107-F7A4-4F60-B8A3-8AC3B33B8C71}" presName="ChildText" presStyleLbl="revTx" presStyleIdx="2" presStyleCnt="4" custScaleX="256402" custLinFactNeighborX="739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94305-66ED-450E-8883-1E758BE7A5B8}" type="pres">
      <dgm:prSet presAssocID="{2661BFED-3BAB-4B51-889B-4AFFA97A09D7}" presName="sibTrans" presStyleCnt="0"/>
      <dgm:spPr/>
    </dgm:pt>
    <dgm:pt modelId="{163F82A0-0AA9-4859-9D12-45B4B55F038A}" type="pres">
      <dgm:prSet presAssocID="{0CC8B382-6CAE-459B-BAF9-03FD4C191DC3}" presName="composite" presStyleCnt="0"/>
      <dgm:spPr/>
    </dgm:pt>
    <dgm:pt modelId="{5B544033-28FC-4F18-8AC4-5B482B590BED}" type="pres">
      <dgm:prSet presAssocID="{0CC8B382-6CAE-459B-BAF9-03FD4C191DC3}" presName="bentUpArrow1" presStyleLbl="alignImgPlace1" presStyleIdx="3" presStyleCnt="4" custLinFactNeighborX="-64951" custLinFactNeighborY="10365"/>
      <dgm:spPr/>
    </dgm:pt>
    <dgm:pt modelId="{61189C44-567A-44C0-A58F-490FB87FCEC1}" type="pres">
      <dgm:prSet presAssocID="{0CC8B382-6CAE-459B-BAF9-03FD4C191DC3}" presName="ParentText" presStyleLbl="node1" presStyleIdx="3" presStyleCnt="5" custScaleX="102830" custLinFactNeighborX="-7759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DD7876-6395-4793-BC6C-782920C3F27D}" type="pres">
      <dgm:prSet presAssocID="{0CC8B382-6CAE-459B-BAF9-03FD4C191DC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DCFCD1FF-C7DB-438A-A050-1533338C4219}" type="pres">
      <dgm:prSet presAssocID="{39C923A0-E895-4E48-8F51-11A8959585E6}" presName="sibTrans" presStyleCnt="0"/>
      <dgm:spPr/>
    </dgm:pt>
    <dgm:pt modelId="{11002072-2FF7-4062-84F6-9A03D3919D38}" type="pres">
      <dgm:prSet presAssocID="{B98EADF8-78E7-43EE-BD2A-A7BFAC9B2DEA}" presName="composite" presStyleCnt="0"/>
      <dgm:spPr/>
    </dgm:pt>
    <dgm:pt modelId="{9D885C45-EF2D-4390-A2DD-5B06C2255156}" type="pres">
      <dgm:prSet presAssocID="{B98EADF8-78E7-43EE-BD2A-A7BFAC9B2DEA}" presName="ParentText" presStyleLbl="node1" presStyleIdx="4" presStyleCnt="5" custLinFactNeighborX="-9852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C2F86C-1D0D-4AF3-83A2-8F35675C0D0C}" srcId="{F9EAD785-1F6C-4D2B-940C-558DBF5DAB07}" destId="{6FCB16ED-F43F-4933-A203-3064D6D7E315}" srcOrd="0" destOrd="0" parTransId="{569C45A5-AA44-4A75-A83F-180D8C0D90E0}" sibTransId="{968B2823-3E71-4CF0-B642-DDCDE37569C6}"/>
    <dgm:cxn modelId="{8C35D328-1621-4EF1-8E9D-D5A255624B2E}" type="presOf" srcId="{F9EAD785-1F6C-4D2B-940C-558DBF5DAB07}" destId="{70193518-FB9C-4CA3-A825-40DC12ED0470}" srcOrd="0" destOrd="0" presId="urn:microsoft.com/office/officeart/2005/8/layout/StepDownProcess"/>
    <dgm:cxn modelId="{86B1B909-CBFF-49FB-9F91-C1ED8CF00484}" type="presOf" srcId="{07832F54-6AE3-4B73-906A-3124AD9C73A2}" destId="{1B042994-3573-4ABD-B03C-D20ABEE8B36D}" srcOrd="0" destOrd="0" presId="urn:microsoft.com/office/officeart/2005/8/layout/StepDownProcess"/>
    <dgm:cxn modelId="{BC3D5D7D-E29D-4512-BB84-9BCE0C57BAC8}" type="presOf" srcId="{9D50D40D-93B2-4618-B302-0303546D9A22}" destId="{B2AE55B8-4004-4263-94A9-329F2AFEEE43}" srcOrd="0" destOrd="0" presId="urn:microsoft.com/office/officeart/2005/8/layout/StepDownProcess"/>
    <dgm:cxn modelId="{7F9ADD29-5128-4A36-B557-1CA873932882}" type="presOf" srcId="{0CC8B382-6CAE-459B-BAF9-03FD4C191DC3}" destId="{61189C44-567A-44C0-A58F-490FB87FCEC1}" srcOrd="0" destOrd="0" presId="urn:microsoft.com/office/officeart/2005/8/layout/StepDownProcess"/>
    <dgm:cxn modelId="{F7245C0E-DBB8-4937-A57F-F933DCABC3E5}" type="presOf" srcId="{B98EADF8-78E7-43EE-BD2A-A7BFAC9B2DEA}" destId="{9D885C45-EF2D-4390-A2DD-5B06C2255156}" srcOrd="0" destOrd="0" presId="urn:microsoft.com/office/officeart/2005/8/layout/StepDownProcess"/>
    <dgm:cxn modelId="{E78A991E-FD3C-4C11-BAB8-1D84D986FB64}" srcId="{F9EAD785-1F6C-4D2B-940C-558DBF5DAB07}" destId="{16256107-F7A4-4F60-B8A3-8AC3B33B8C71}" srcOrd="2" destOrd="0" parTransId="{283626C4-BA78-453B-A017-28318C9AC2E4}" sibTransId="{2661BFED-3BAB-4B51-889B-4AFFA97A09D7}"/>
    <dgm:cxn modelId="{B9A0F2BB-EDF2-4053-AA5D-DB69057709B4}" srcId="{F9EAD785-1F6C-4D2B-940C-558DBF5DAB07}" destId="{0CC8B382-6CAE-459B-BAF9-03FD4C191DC3}" srcOrd="3" destOrd="0" parTransId="{AA43ACE8-832D-4523-BD9D-D06CCA487729}" sibTransId="{39C923A0-E895-4E48-8F51-11A8959585E6}"/>
    <dgm:cxn modelId="{10477260-F3FC-4FE7-8771-D3D0330D14F2}" type="presOf" srcId="{75D049BB-8675-4B06-96D0-438E44C43AB4}" destId="{34D25881-2657-4201-99AE-2665B5FD297E}" srcOrd="0" destOrd="0" presId="urn:microsoft.com/office/officeart/2005/8/layout/StepDownProcess"/>
    <dgm:cxn modelId="{232E6847-5CDE-468E-9404-4F40DDA1B076}" srcId="{F9EAD785-1F6C-4D2B-940C-558DBF5DAB07}" destId="{B98EADF8-78E7-43EE-BD2A-A7BFAC9B2DEA}" srcOrd="4" destOrd="0" parTransId="{34803293-49D3-451F-BEFB-392C453C1B68}" sibTransId="{55752EB9-86E7-4332-8317-4DBE1DB7E380}"/>
    <dgm:cxn modelId="{0D4F174B-E85E-4C4E-B303-A5A8E59CE704}" type="presOf" srcId="{34F4328F-5F82-4522-8B26-01B799E8C339}" destId="{CA404EAB-F185-4F61-9C98-B99CD46849F5}" srcOrd="0" destOrd="0" presId="urn:microsoft.com/office/officeart/2005/8/layout/StepDownProcess"/>
    <dgm:cxn modelId="{E8D34FD2-B392-430D-9DF7-A1287EEBC9AE}" srcId="{16256107-F7A4-4F60-B8A3-8AC3B33B8C71}" destId="{34F4328F-5F82-4522-8B26-01B799E8C339}" srcOrd="0" destOrd="0" parTransId="{B126D374-4B54-4B91-AD43-4CC50FB7C421}" sibTransId="{183D6436-A8A6-42AE-87BB-8367EEA117CA}"/>
    <dgm:cxn modelId="{FB9DDB2C-8CB3-438C-99B0-907FB8AF59E4}" srcId="{9D50D40D-93B2-4618-B302-0303546D9A22}" destId="{75D049BB-8675-4B06-96D0-438E44C43AB4}" srcOrd="0" destOrd="0" parTransId="{382706B3-1289-430D-84F9-283643957D99}" sibTransId="{17069C4F-31F7-48DB-83AE-4019545930B6}"/>
    <dgm:cxn modelId="{A8D10B03-F622-4A67-B96C-805C4E426D9B}" type="presOf" srcId="{6FCB16ED-F43F-4933-A203-3064D6D7E315}" destId="{0E8E40BD-CE7E-4E50-87C8-EA3BCF577C79}" srcOrd="0" destOrd="0" presId="urn:microsoft.com/office/officeart/2005/8/layout/StepDownProcess"/>
    <dgm:cxn modelId="{4D39862E-3711-4588-AD31-6864805A930E}" srcId="{F9EAD785-1F6C-4D2B-940C-558DBF5DAB07}" destId="{9D50D40D-93B2-4618-B302-0303546D9A22}" srcOrd="1" destOrd="0" parTransId="{13640723-9A5E-4491-9529-5854DF95DF4B}" sibTransId="{0EF32756-FF5A-40D6-A852-6EF9918D8E6C}"/>
    <dgm:cxn modelId="{167830AC-59C4-4CC3-B0F3-6669F3E21152}" type="presOf" srcId="{16256107-F7A4-4F60-B8A3-8AC3B33B8C71}" destId="{86798F7C-6636-4F8B-998D-107CC357AB48}" srcOrd="0" destOrd="0" presId="urn:microsoft.com/office/officeart/2005/8/layout/StepDownProcess"/>
    <dgm:cxn modelId="{88275874-F7B7-4E64-B7B6-D110D5B0B36F}" srcId="{6FCB16ED-F43F-4933-A203-3064D6D7E315}" destId="{07832F54-6AE3-4B73-906A-3124AD9C73A2}" srcOrd="0" destOrd="0" parTransId="{F66B6CBA-4A36-40DD-B760-69A4325B6FE5}" sibTransId="{89BBB3C7-7779-4F73-9D84-ED96F4388D19}"/>
    <dgm:cxn modelId="{5A858741-9EA5-44F6-ADE8-87FED6E7F23F}" type="presParOf" srcId="{70193518-FB9C-4CA3-A825-40DC12ED0470}" destId="{6B165BC3-6CFD-498C-9AE5-F86D721BDDD5}" srcOrd="0" destOrd="0" presId="urn:microsoft.com/office/officeart/2005/8/layout/StepDownProcess"/>
    <dgm:cxn modelId="{B740E707-B40E-40D1-BEFE-BFF750E74B2A}" type="presParOf" srcId="{6B165BC3-6CFD-498C-9AE5-F86D721BDDD5}" destId="{F8AB0A58-0863-48D7-B159-6FFFE6625D9D}" srcOrd="0" destOrd="0" presId="urn:microsoft.com/office/officeart/2005/8/layout/StepDownProcess"/>
    <dgm:cxn modelId="{5D803108-7A02-4A94-9389-3A674DFDC335}" type="presParOf" srcId="{6B165BC3-6CFD-498C-9AE5-F86D721BDDD5}" destId="{0E8E40BD-CE7E-4E50-87C8-EA3BCF577C79}" srcOrd="1" destOrd="0" presId="urn:microsoft.com/office/officeart/2005/8/layout/StepDownProcess"/>
    <dgm:cxn modelId="{4FB59B4A-82F4-455F-B2D5-B54BFB806948}" type="presParOf" srcId="{6B165BC3-6CFD-498C-9AE5-F86D721BDDD5}" destId="{1B042994-3573-4ABD-B03C-D20ABEE8B36D}" srcOrd="2" destOrd="0" presId="urn:microsoft.com/office/officeart/2005/8/layout/StepDownProcess"/>
    <dgm:cxn modelId="{726ACB9A-7D69-4A7E-BBB1-0512491FB3A0}" type="presParOf" srcId="{70193518-FB9C-4CA3-A825-40DC12ED0470}" destId="{0F4B7069-D833-41D2-8624-CA6B347A5002}" srcOrd="1" destOrd="0" presId="urn:microsoft.com/office/officeart/2005/8/layout/StepDownProcess"/>
    <dgm:cxn modelId="{B226FCD7-C492-440D-8FB4-E048EB7EE246}" type="presParOf" srcId="{70193518-FB9C-4CA3-A825-40DC12ED0470}" destId="{CCF94AE0-9860-4D7D-B823-75140F55FE80}" srcOrd="2" destOrd="0" presId="urn:microsoft.com/office/officeart/2005/8/layout/StepDownProcess"/>
    <dgm:cxn modelId="{8891B4FC-6F25-40EC-8AB1-8E5D369D3BFB}" type="presParOf" srcId="{CCF94AE0-9860-4D7D-B823-75140F55FE80}" destId="{13BD255E-A848-4DAD-BEE8-88B6BC9660BD}" srcOrd="0" destOrd="0" presId="urn:microsoft.com/office/officeart/2005/8/layout/StepDownProcess"/>
    <dgm:cxn modelId="{7F3D6E46-EF4D-4B4D-8D3E-754D3E1ED536}" type="presParOf" srcId="{CCF94AE0-9860-4D7D-B823-75140F55FE80}" destId="{B2AE55B8-4004-4263-94A9-329F2AFEEE43}" srcOrd="1" destOrd="0" presId="urn:microsoft.com/office/officeart/2005/8/layout/StepDownProcess"/>
    <dgm:cxn modelId="{593EBF86-9F58-4544-951A-B4E61EC2BE24}" type="presParOf" srcId="{CCF94AE0-9860-4D7D-B823-75140F55FE80}" destId="{34D25881-2657-4201-99AE-2665B5FD297E}" srcOrd="2" destOrd="0" presId="urn:microsoft.com/office/officeart/2005/8/layout/StepDownProcess"/>
    <dgm:cxn modelId="{A4ACCA1A-D3D9-434E-9335-93695425F275}" type="presParOf" srcId="{70193518-FB9C-4CA3-A825-40DC12ED0470}" destId="{B2A59E72-E9AC-4483-BBE7-277D2910ACE3}" srcOrd="3" destOrd="0" presId="urn:microsoft.com/office/officeart/2005/8/layout/StepDownProcess"/>
    <dgm:cxn modelId="{68F22ABB-6575-44F6-B7D1-DBD940017D80}" type="presParOf" srcId="{70193518-FB9C-4CA3-A825-40DC12ED0470}" destId="{ED9A0B8F-D80B-4FFA-B847-CC701FC18ADB}" srcOrd="4" destOrd="0" presId="urn:microsoft.com/office/officeart/2005/8/layout/StepDownProcess"/>
    <dgm:cxn modelId="{6ABDB337-7663-412B-9925-137BC79BAC4A}" type="presParOf" srcId="{ED9A0B8F-D80B-4FFA-B847-CC701FC18ADB}" destId="{626AC534-F41A-4696-97F9-51750A2564D7}" srcOrd="0" destOrd="0" presId="urn:microsoft.com/office/officeart/2005/8/layout/StepDownProcess"/>
    <dgm:cxn modelId="{29A606DB-00F3-4D62-BF43-6B675C26D6A7}" type="presParOf" srcId="{ED9A0B8F-D80B-4FFA-B847-CC701FC18ADB}" destId="{86798F7C-6636-4F8B-998D-107CC357AB48}" srcOrd="1" destOrd="0" presId="urn:microsoft.com/office/officeart/2005/8/layout/StepDownProcess"/>
    <dgm:cxn modelId="{036568F9-615F-43BC-AF85-0DCC5F1B8E8A}" type="presParOf" srcId="{ED9A0B8F-D80B-4FFA-B847-CC701FC18ADB}" destId="{CA404EAB-F185-4F61-9C98-B99CD46849F5}" srcOrd="2" destOrd="0" presId="urn:microsoft.com/office/officeart/2005/8/layout/StepDownProcess"/>
    <dgm:cxn modelId="{FB328D83-FFDC-4936-8CC8-D7A719F840A5}" type="presParOf" srcId="{70193518-FB9C-4CA3-A825-40DC12ED0470}" destId="{C9C94305-66ED-450E-8883-1E758BE7A5B8}" srcOrd="5" destOrd="0" presId="urn:microsoft.com/office/officeart/2005/8/layout/StepDownProcess"/>
    <dgm:cxn modelId="{8D3E1F0B-97DF-42A6-959F-42F730BCA34D}" type="presParOf" srcId="{70193518-FB9C-4CA3-A825-40DC12ED0470}" destId="{163F82A0-0AA9-4859-9D12-45B4B55F038A}" srcOrd="6" destOrd="0" presId="urn:microsoft.com/office/officeart/2005/8/layout/StepDownProcess"/>
    <dgm:cxn modelId="{8B9B4620-B815-416A-BFA7-82FDDCD1FF6C}" type="presParOf" srcId="{163F82A0-0AA9-4859-9D12-45B4B55F038A}" destId="{5B544033-28FC-4F18-8AC4-5B482B590BED}" srcOrd="0" destOrd="0" presId="urn:microsoft.com/office/officeart/2005/8/layout/StepDownProcess"/>
    <dgm:cxn modelId="{AF8746B6-EE44-4C0A-91DF-1A4F9606D2D4}" type="presParOf" srcId="{163F82A0-0AA9-4859-9D12-45B4B55F038A}" destId="{61189C44-567A-44C0-A58F-490FB87FCEC1}" srcOrd="1" destOrd="0" presId="urn:microsoft.com/office/officeart/2005/8/layout/StepDownProcess"/>
    <dgm:cxn modelId="{ECE64645-F501-4780-A307-8FB4F37F904B}" type="presParOf" srcId="{163F82A0-0AA9-4859-9D12-45B4B55F038A}" destId="{F0DD7876-6395-4793-BC6C-782920C3F27D}" srcOrd="2" destOrd="0" presId="urn:microsoft.com/office/officeart/2005/8/layout/StepDownProcess"/>
    <dgm:cxn modelId="{9C26BD42-B257-470A-8E2B-950247365180}" type="presParOf" srcId="{70193518-FB9C-4CA3-A825-40DC12ED0470}" destId="{DCFCD1FF-C7DB-438A-A050-1533338C4219}" srcOrd="7" destOrd="0" presId="urn:microsoft.com/office/officeart/2005/8/layout/StepDownProcess"/>
    <dgm:cxn modelId="{C2418F0D-22AD-4604-B2B6-D192A0422997}" type="presParOf" srcId="{70193518-FB9C-4CA3-A825-40DC12ED0470}" destId="{11002072-2FF7-4062-84F6-9A03D3919D38}" srcOrd="8" destOrd="0" presId="urn:microsoft.com/office/officeart/2005/8/layout/StepDownProcess"/>
    <dgm:cxn modelId="{193E2A4B-E75D-4E8A-A5E2-8DB8D227DB83}" type="presParOf" srcId="{11002072-2FF7-4062-84F6-9A03D3919D38}" destId="{9D885C45-EF2D-4390-A2DD-5B06C225515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B0A58-0863-48D7-B159-6FFFE6625D9D}">
      <dsp:nvSpPr>
        <dsp:cNvPr id="0" name=""/>
        <dsp:cNvSpPr/>
      </dsp:nvSpPr>
      <dsp:spPr>
        <a:xfrm rot="5400000">
          <a:off x="628468" y="2316572"/>
          <a:ext cx="1178354" cy="13415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E40BD-CE7E-4E50-87C8-EA3BCF577C79}">
      <dsp:nvSpPr>
        <dsp:cNvPr id="0" name=""/>
        <dsp:cNvSpPr/>
      </dsp:nvSpPr>
      <dsp:spPr>
        <a:xfrm>
          <a:off x="171965" y="934241"/>
          <a:ext cx="2614418" cy="1394132"/>
        </a:xfrm>
        <a:prstGeom prst="roundRect">
          <a:avLst>
            <a:gd name="adj" fmla="val 1667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Bahnschrift" panose="020B0502040204020203" pitchFamily="34" charset="0"/>
            </a:rPr>
            <a:t>Input Layer</a:t>
          </a:r>
        </a:p>
      </dsp:txBody>
      <dsp:txXfrm>
        <a:off x="240033" y="1002309"/>
        <a:ext cx="2478282" cy="1257996"/>
      </dsp:txXfrm>
    </dsp:sp>
    <dsp:sp modelId="{1B042994-3573-4ABD-B03C-D20ABEE8B36D}">
      <dsp:nvSpPr>
        <dsp:cNvPr id="0" name=""/>
        <dsp:cNvSpPr/>
      </dsp:nvSpPr>
      <dsp:spPr>
        <a:xfrm>
          <a:off x="2951169" y="1069485"/>
          <a:ext cx="5345156" cy="112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Mel spectroghrams,128x128</a:t>
          </a:r>
          <a:endParaRPr lang="en-US" sz="2800" kern="1200" dirty="0"/>
        </a:p>
      </dsp:txBody>
      <dsp:txXfrm>
        <a:off x="2951169" y="1069485"/>
        <a:ext cx="5345156" cy="1122242"/>
      </dsp:txXfrm>
    </dsp:sp>
    <dsp:sp modelId="{13BD255E-A848-4DAD-BEE8-88B6BC9660BD}">
      <dsp:nvSpPr>
        <dsp:cNvPr id="0" name=""/>
        <dsp:cNvSpPr/>
      </dsp:nvSpPr>
      <dsp:spPr>
        <a:xfrm rot="5400000">
          <a:off x="2959631" y="3761557"/>
          <a:ext cx="1178354" cy="13415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E55B8-4004-4263-94A9-329F2AFEEE43}">
      <dsp:nvSpPr>
        <dsp:cNvPr id="0" name=""/>
        <dsp:cNvSpPr/>
      </dsp:nvSpPr>
      <dsp:spPr>
        <a:xfrm>
          <a:off x="2109128" y="2496798"/>
          <a:ext cx="1983655" cy="1256698"/>
        </a:xfrm>
        <a:prstGeom prst="roundRect">
          <a:avLst>
            <a:gd name="adj" fmla="val 1667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Bahnschrift" panose="020B0502040204020203" pitchFamily="34" charset="0"/>
            </a:rPr>
            <a:t>Conv Layer</a:t>
          </a:r>
          <a:endParaRPr lang="en-US" sz="2800" kern="1200" dirty="0">
            <a:latin typeface="Bahnschrift" panose="020B0502040204020203" pitchFamily="34" charset="0"/>
          </a:endParaRPr>
        </a:p>
      </dsp:txBody>
      <dsp:txXfrm>
        <a:off x="2170486" y="2558156"/>
        <a:ext cx="1860939" cy="1133982"/>
      </dsp:txXfrm>
    </dsp:sp>
    <dsp:sp modelId="{34D25881-2657-4201-99AE-2665B5FD297E}">
      <dsp:nvSpPr>
        <dsp:cNvPr id="0" name=""/>
        <dsp:cNvSpPr/>
      </dsp:nvSpPr>
      <dsp:spPr>
        <a:xfrm>
          <a:off x="4745493" y="2563324"/>
          <a:ext cx="3096702" cy="112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Extract features </a:t>
          </a:r>
          <a:endParaRPr lang="en-US" sz="2800" kern="1200" dirty="0"/>
        </a:p>
      </dsp:txBody>
      <dsp:txXfrm>
        <a:off x="4745493" y="2563324"/>
        <a:ext cx="3096702" cy="1122242"/>
      </dsp:txXfrm>
    </dsp:sp>
    <dsp:sp modelId="{626AC534-F41A-4696-97F9-51750A2564D7}">
      <dsp:nvSpPr>
        <dsp:cNvPr id="0" name=""/>
        <dsp:cNvSpPr/>
      </dsp:nvSpPr>
      <dsp:spPr>
        <a:xfrm rot="5400000">
          <a:off x="5385086" y="5445528"/>
          <a:ext cx="1178354" cy="13415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98F7C-6636-4F8B-998D-107CC357AB48}">
      <dsp:nvSpPr>
        <dsp:cNvPr id="0" name=""/>
        <dsp:cNvSpPr/>
      </dsp:nvSpPr>
      <dsp:spPr>
        <a:xfrm>
          <a:off x="4281255" y="3988111"/>
          <a:ext cx="3472429" cy="1392688"/>
        </a:xfrm>
        <a:prstGeom prst="roundRect">
          <a:avLst>
            <a:gd name="adj" fmla="val 1667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Bahnschrift" panose="020B0502040204020203" pitchFamily="34" charset="0"/>
            </a:rPr>
            <a:t>Batch Normalization</a:t>
          </a:r>
          <a:endParaRPr lang="en-US" sz="2800" kern="1200" dirty="0">
            <a:latin typeface="Bahnschrift" panose="020B0502040204020203" pitchFamily="34" charset="0"/>
          </a:endParaRPr>
        </a:p>
      </dsp:txBody>
      <dsp:txXfrm>
        <a:off x="4349253" y="4056109"/>
        <a:ext cx="3336433" cy="1256692"/>
      </dsp:txXfrm>
    </dsp:sp>
    <dsp:sp modelId="{CA404EAB-F185-4F61-9C98-B99CD46849F5}">
      <dsp:nvSpPr>
        <dsp:cNvPr id="0" name=""/>
        <dsp:cNvSpPr/>
      </dsp:nvSpPr>
      <dsp:spPr>
        <a:xfrm>
          <a:off x="8132518" y="4125159"/>
          <a:ext cx="3699168" cy="112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Speeds up </a:t>
          </a:r>
          <a:r>
            <a:rPr lang="en-US" sz="2800" kern="1200" dirty="0" smtClean="0">
              <a:latin typeface="+mn-lt"/>
            </a:rPr>
            <a:t>training</a:t>
          </a:r>
          <a:endParaRPr lang="en-US" sz="2800" kern="1200" dirty="0">
            <a:latin typeface="+mn-lt"/>
          </a:endParaRPr>
        </a:p>
      </dsp:txBody>
      <dsp:txXfrm>
        <a:off x="8132518" y="4125159"/>
        <a:ext cx="3699168" cy="1122242"/>
      </dsp:txXfrm>
    </dsp:sp>
    <dsp:sp modelId="{5B544033-28FC-4F18-8AC4-5B482B590BED}">
      <dsp:nvSpPr>
        <dsp:cNvPr id="0" name=""/>
        <dsp:cNvSpPr/>
      </dsp:nvSpPr>
      <dsp:spPr>
        <a:xfrm rot="5400000">
          <a:off x="7667714" y="6980839"/>
          <a:ext cx="1178354" cy="13415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89C44-567A-44C0-A58F-490FB87FCEC1}">
      <dsp:nvSpPr>
        <dsp:cNvPr id="0" name=""/>
        <dsp:cNvSpPr/>
      </dsp:nvSpPr>
      <dsp:spPr>
        <a:xfrm>
          <a:off x="6659662" y="5552472"/>
          <a:ext cx="2039793" cy="1388494"/>
        </a:xfrm>
        <a:prstGeom prst="roundRect">
          <a:avLst>
            <a:gd name="adj" fmla="val 1667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+mn-lt"/>
            </a:rPr>
            <a:t>Dropout </a:t>
          </a:r>
          <a:endParaRPr lang="en-US" sz="3600" kern="1200" dirty="0">
            <a:latin typeface="+mn-lt"/>
          </a:endParaRPr>
        </a:p>
      </dsp:txBody>
      <dsp:txXfrm>
        <a:off x="6727455" y="5620265"/>
        <a:ext cx="1904207" cy="1252908"/>
      </dsp:txXfrm>
    </dsp:sp>
    <dsp:sp modelId="{F0DD7876-6395-4793-BC6C-782920C3F27D}">
      <dsp:nvSpPr>
        <dsp:cNvPr id="0" name=""/>
        <dsp:cNvSpPr/>
      </dsp:nvSpPr>
      <dsp:spPr>
        <a:xfrm>
          <a:off x="10210505" y="5684897"/>
          <a:ext cx="1442722" cy="112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85C45-EF2D-4390-A2DD-5B06C2255156}">
      <dsp:nvSpPr>
        <dsp:cNvPr id="0" name=""/>
        <dsp:cNvSpPr/>
      </dsp:nvSpPr>
      <dsp:spPr>
        <a:xfrm>
          <a:off x="8976993" y="7112210"/>
          <a:ext cx="1983655" cy="1388494"/>
        </a:xfrm>
        <a:prstGeom prst="roundRect">
          <a:avLst>
            <a:gd name="adj" fmla="val 1667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+mn-lt"/>
            </a:rPr>
            <a:t>Dense</a:t>
          </a:r>
          <a:endParaRPr lang="en-US" sz="3600" kern="1200" dirty="0">
            <a:latin typeface="+mn-lt"/>
          </a:endParaRPr>
        </a:p>
      </dsp:txBody>
      <dsp:txXfrm>
        <a:off x="9044786" y="7180003"/>
        <a:ext cx="1848069" cy="1252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7759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3206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954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03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11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68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026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2946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OBJECT_2">
    <p:bg>
      <p:bgPr>
        <a:solidFill>
          <a:srgbClr val="FECD59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-529354" y="814410"/>
            <a:ext cx="6962868" cy="7674504"/>
          </a:xfrm>
          <a:custGeom>
            <a:avLst/>
            <a:gdLst/>
            <a:ahLst/>
            <a:cxnLst/>
            <a:rect l="l" t="t" r="r" b="b"/>
            <a:pathLst>
              <a:path w="6962868" h="7674504" extrusionOk="0">
                <a:moveTo>
                  <a:pt x="0" y="0"/>
                </a:moveTo>
                <a:lnTo>
                  <a:pt x="6962868" y="0"/>
                </a:lnTo>
                <a:lnTo>
                  <a:pt x="6962868" y="7674504"/>
                </a:lnTo>
                <a:lnTo>
                  <a:pt x="0" y="7674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" name="Google Shape;37;p5"/>
          <p:cNvSpPr/>
          <p:nvPr/>
        </p:nvSpPr>
        <p:spPr>
          <a:xfrm>
            <a:off x="6735653" y="939084"/>
            <a:ext cx="4814032" cy="4995694"/>
          </a:xfrm>
          <a:custGeom>
            <a:avLst/>
            <a:gdLst/>
            <a:ahLst/>
            <a:cxnLst/>
            <a:rect l="l" t="t" r="r" b="b"/>
            <a:pathLst>
              <a:path w="4814032" h="4995694" extrusionOk="0">
                <a:moveTo>
                  <a:pt x="0" y="0"/>
                </a:moveTo>
                <a:lnTo>
                  <a:pt x="4814033" y="0"/>
                </a:lnTo>
                <a:lnTo>
                  <a:pt x="4814033" y="4995694"/>
                </a:lnTo>
                <a:lnTo>
                  <a:pt x="0" y="499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" name="Google Shape;38;p5"/>
          <p:cNvSpPr txBox="1"/>
          <p:nvPr/>
        </p:nvSpPr>
        <p:spPr>
          <a:xfrm>
            <a:off x="10883696" y="5006974"/>
            <a:ext cx="63756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>
                <a:solidFill>
                  <a:srgbClr val="FF2173"/>
                </a:solidFill>
                <a:latin typeface="Bebas Neue"/>
                <a:ea typeface="Bebas Neue"/>
                <a:cs typeface="Bebas Neue"/>
                <a:sym typeface="Bebas Neue"/>
              </a:rPr>
              <a:t>CLICK TO EDIT</a:t>
            </a:r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2032683" y="6743700"/>
            <a:ext cx="15177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DM Sans"/>
                <a:ea typeface="DM Sans"/>
                <a:cs typeface="DM Sans"/>
                <a:sym typeface="DM Sans"/>
              </a:rPr>
              <a:t>Click to edit theme style</a:t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11854486" y="-4123002"/>
            <a:ext cx="6962868" cy="7674504"/>
          </a:xfrm>
          <a:custGeom>
            <a:avLst/>
            <a:gdLst/>
            <a:ahLst/>
            <a:cxnLst/>
            <a:rect l="l" t="t" r="r" b="b"/>
            <a:pathLst>
              <a:path w="6962868" h="7674504" extrusionOk="0">
                <a:moveTo>
                  <a:pt x="0" y="0"/>
                </a:moveTo>
                <a:lnTo>
                  <a:pt x="6962868" y="0"/>
                </a:lnTo>
                <a:lnTo>
                  <a:pt x="6962868" y="7674504"/>
                </a:lnTo>
                <a:lnTo>
                  <a:pt x="0" y="7674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bg>
      <p:bgPr>
        <a:solidFill>
          <a:srgbClr val="0F1A3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3626427" y="5905500"/>
            <a:ext cx="11035146" cy="5487748"/>
          </a:xfrm>
          <a:custGeom>
            <a:avLst/>
            <a:gdLst/>
            <a:ahLst/>
            <a:cxnLst/>
            <a:rect l="l" t="t" r="r" b="b"/>
            <a:pathLst>
              <a:path w="11035146" h="5487748" extrusionOk="0">
                <a:moveTo>
                  <a:pt x="0" y="0"/>
                </a:moveTo>
                <a:lnTo>
                  <a:pt x="11035146" y="0"/>
                </a:lnTo>
                <a:lnTo>
                  <a:pt x="11035146" y="5487748"/>
                </a:lnTo>
                <a:lnTo>
                  <a:pt x="0" y="54877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6"/>
          <p:cNvSpPr/>
          <p:nvPr/>
        </p:nvSpPr>
        <p:spPr>
          <a:xfrm>
            <a:off x="13791056" y="6378870"/>
            <a:ext cx="5758859" cy="5758859"/>
          </a:xfrm>
          <a:custGeom>
            <a:avLst/>
            <a:gdLst/>
            <a:ahLst/>
            <a:cxnLst/>
            <a:rect l="l" t="t" r="r" b="b"/>
            <a:pathLst>
              <a:path w="5758859" h="5758859" extrusionOk="0">
                <a:moveTo>
                  <a:pt x="0" y="0"/>
                </a:moveTo>
                <a:lnTo>
                  <a:pt x="5758859" y="0"/>
                </a:lnTo>
                <a:lnTo>
                  <a:pt x="5758859" y="5758860"/>
                </a:lnTo>
                <a:lnTo>
                  <a:pt x="0" y="5758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" name="Google Shape;44;p6"/>
          <p:cNvSpPr/>
          <p:nvPr/>
        </p:nvSpPr>
        <p:spPr>
          <a:xfrm>
            <a:off x="-1261915" y="6378870"/>
            <a:ext cx="5758859" cy="5758859"/>
          </a:xfrm>
          <a:custGeom>
            <a:avLst/>
            <a:gdLst/>
            <a:ahLst/>
            <a:cxnLst/>
            <a:rect l="l" t="t" r="r" b="b"/>
            <a:pathLst>
              <a:path w="5758859" h="5758859" extrusionOk="0">
                <a:moveTo>
                  <a:pt x="0" y="0"/>
                </a:moveTo>
                <a:lnTo>
                  <a:pt x="5758859" y="0"/>
                </a:lnTo>
                <a:lnTo>
                  <a:pt x="5758859" y="5758860"/>
                </a:lnTo>
                <a:lnTo>
                  <a:pt x="0" y="5758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" name="Google Shape;45;p6"/>
          <p:cNvSpPr txBox="1"/>
          <p:nvPr/>
        </p:nvSpPr>
        <p:spPr>
          <a:xfrm>
            <a:off x="5956198" y="995805"/>
            <a:ext cx="63756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>
                <a:solidFill>
                  <a:srgbClr val="FF85EA"/>
                </a:solidFill>
                <a:latin typeface="Bebas Neue"/>
                <a:ea typeface="Bebas Neue"/>
                <a:cs typeface="Bebas Neue"/>
                <a:sym typeface="Bebas Neue"/>
              </a:rPr>
              <a:t>CLICK TO EDIT</a:t>
            </a:r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2811781" y="3037331"/>
            <a:ext cx="12664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FECA"/>
                </a:solidFill>
                <a:latin typeface="DM Sans"/>
                <a:ea typeface="DM Sans"/>
                <a:cs typeface="DM Sans"/>
                <a:sym typeface="DM Sans"/>
              </a:rPr>
              <a:t>Click to edit theme style</a:t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16575235" y="3715341"/>
            <a:ext cx="2663529" cy="2663529"/>
          </a:xfrm>
          <a:custGeom>
            <a:avLst/>
            <a:gdLst/>
            <a:ahLst/>
            <a:cxnLst/>
            <a:rect l="l" t="t" r="r" b="b"/>
            <a:pathLst>
              <a:path w="2663529" h="2663529" extrusionOk="0">
                <a:moveTo>
                  <a:pt x="0" y="0"/>
                </a:moveTo>
                <a:lnTo>
                  <a:pt x="2663530" y="0"/>
                </a:lnTo>
                <a:lnTo>
                  <a:pt x="2663530" y="2663529"/>
                </a:lnTo>
                <a:lnTo>
                  <a:pt x="0" y="2663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" name="Google Shape;48;p6"/>
          <p:cNvSpPr/>
          <p:nvPr/>
        </p:nvSpPr>
        <p:spPr>
          <a:xfrm>
            <a:off x="-945623" y="3811735"/>
            <a:ext cx="2663529" cy="2663529"/>
          </a:xfrm>
          <a:custGeom>
            <a:avLst/>
            <a:gdLst/>
            <a:ahLst/>
            <a:cxnLst/>
            <a:rect l="l" t="t" r="r" b="b"/>
            <a:pathLst>
              <a:path w="2663529" h="2663529" extrusionOk="0">
                <a:moveTo>
                  <a:pt x="0" y="0"/>
                </a:moveTo>
                <a:lnTo>
                  <a:pt x="2663530" y="0"/>
                </a:lnTo>
                <a:lnTo>
                  <a:pt x="2663530" y="2663530"/>
                </a:lnTo>
                <a:lnTo>
                  <a:pt x="0" y="2663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" name="Google Shape;49;p6"/>
          <p:cNvSpPr/>
          <p:nvPr/>
        </p:nvSpPr>
        <p:spPr>
          <a:xfrm>
            <a:off x="17436960" y="1360704"/>
            <a:ext cx="1702081" cy="1702081"/>
          </a:xfrm>
          <a:custGeom>
            <a:avLst/>
            <a:gdLst/>
            <a:ahLst/>
            <a:cxnLst/>
            <a:rect l="l" t="t" r="r" b="b"/>
            <a:pathLst>
              <a:path w="1702081" h="1702081" extrusionOk="0">
                <a:moveTo>
                  <a:pt x="0" y="0"/>
                </a:moveTo>
                <a:lnTo>
                  <a:pt x="1702080" y="0"/>
                </a:lnTo>
                <a:lnTo>
                  <a:pt x="1702080" y="1702081"/>
                </a:lnTo>
                <a:lnTo>
                  <a:pt x="0" y="1702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6"/>
          <p:cNvSpPr/>
          <p:nvPr/>
        </p:nvSpPr>
        <p:spPr>
          <a:xfrm>
            <a:off x="-851040" y="1360704"/>
            <a:ext cx="1702081" cy="1702081"/>
          </a:xfrm>
          <a:custGeom>
            <a:avLst/>
            <a:gdLst/>
            <a:ahLst/>
            <a:cxnLst/>
            <a:rect l="l" t="t" r="r" b="b"/>
            <a:pathLst>
              <a:path w="1702081" h="1702081" extrusionOk="0">
                <a:moveTo>
                  <a:pt x="0" y="0"/>
                </a:moveTo>
                <a:lnTo>
                  <a:pt x="1702080" y="0"/>
                </a:lnTo>
                <a:lnTo>
                  <a:pt x="1702080" y="1702081"/>
                </a:lnTo>
                <a:lnTo>
                  <a:pt x="0" y="1702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6"/>
          <p:cNvSpPr/>
          <p:nvPr/>
        </p:nvSpPr>
        <p:spPr>
          <a:xfrm>
            <a:off x="16547086" y="-331214"/>
            <a:ext cx="1359914" cy="1359914"/>
          </a:xfrm>
          <a:custGeom>
            <a:avLst/>
            <a:gdLst/>
            <a:ahLst/>
            <a:cxnLst/>
            <a:rect l="l" t="t" r="r" b="b"/>
            <a:pathLst>
              <a:path w="1359914" h="1359914" extrusionOk="0">
                <a:moveTo>
                  <a:pt x="0" y="0"/>
                </a:moveTo>
                <a:lnTo>
                  <a:pt x="1359914" y="0"/>
                </a:lnTo>
                <a:lnTo>
                  <a:pt x="1359914" y="1359914"/>
                </a:lnTo>
                <a:lnTo>
                  <a:pt x="0" y="1359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6"/>
          <p:cNvSpPr/>
          <p:nvPr/>
        </p:nvSpPr>
        <p:spPr>
          <a:xfrm>
            <a:off x="386142" y="-331214"/>
            <a:ext cx="1359914" cy="1359914"/>
          </a:xfrm>
          <a:custGeom>
            <a:avLst/>
            <a:gdLst/>
            <a:ahLst/>
            <a:cxnLst/>
            <a:rect l="l" t="t" r="r" b="b"/>
            <a:pathLst>
              <a:path w="1359914" h="1359914" extrusionOk="0">
                <a:moveTo>
                  <a:pt x="0" y="0"/>
                </a:moveTo>
                <a:lnTo>
                  <a:pt x="1359914" y="0"/>
                </a:lnTo>
                <a:lnTo>
                  <a:pt x="1359914" y="1359914"/>
                </a:lnTo>
                <a:lnTo>
                  <a:pt x="0" y="1359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 1">
  <p:cSld name="OBJECT_1_1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796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/>
        </p:nvSpPr>
        <p:spPr>
          <a:xfrm>
            <a:off x="10609853" y="1592483"/>
            <a:ext cx="63756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click to edit</a:t>
            </a:r>
            <a:endParaRPr/>
          </a:p>
        </p:txBody>
      </p:sp>
      <p:sp>
        <p:nvSpPr>
          <p:cNvPr id="56" name="Google Shape;56;p7"/>
          <p:cNvSpPr txBox="1"/>
          <p:nvPr/>
        </p:nvSpPr>
        <p:spPr>
          <a:xfrm>
            <a:off x="10609853" y="3379567"/>
            <a:ext cx="6375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Click to edit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D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279248" y="-1098028"/>
            <a:ext cx="5311112" cy="5325322"/>
          </a:xfrm>
          <a:custGeom>
            <a:avLst/>
            <a:gdLst/>
            <a:ahLst/>
            <a:cxnLst/>
            <a:rect l="l" t="t" r="r" b="b"/>
            <a:pathLst>
              <a:path w="5311112" h="5325322" extrusionOk="0">
                <a:moveTo>
                  <a:pt x="0" y="0"/>
                </a:moveTo>
                <a:lnTo>
                  <a:pt x="5311112" y="0"/>
                </a:lnTo>
                <a:lnTo>
                  <a:pt x="5311112" y="5325322"/>
                </a:lnTo>
                <a:lnTo>
                  <a:pt x="0" y="5325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16"/>
          <p:cNvSpPr/>
          <p:nvPr/>
        </p:nvSpPr>
        <p:spPr>
          <a:xfrm>
            <a:off x="-912931" y="6193261"/>
            <a:ext cx="5308391" cy="4656359"/>
          </a:xfrm>
          <a:custGeom>
            <a:avLst/>
            <a:gdLst/>
            <a:ahLst/>
            <a:cxnLst/>
            <a:rect l="l" t="t" r="r" b="b"/>
            <a:pathLst>
              <a:path w="5308391" h="4656359" extrusionOk="0">
                <a:moveTo>
                  <a:pt x="0" y="0"/>
                </a:moveTo>
                <a:lnTo>
                  <a:pt x="5308390" y="0"/>
                </a:lnTo>
                <a:lnTo>
                  <a:pt x="5308390" y="4656359"/>
                </a:lnTo>
                <a:lnTo>
                  <a:pt x="0" y="4656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0" name="Google Shape;120;p16"/>
          <p:cNvSpPr/>
          <p:nvPr/>
        </p:nvSpPr>
        <p:spPr>
          <a:xfrm>
            <a:off x="13750646" y="5779787"/>
            <a:ext cx="4537354" cy="5595392"/>
          </a:xfrm>
          <a:custGeom>
            <a:avLst/>
            <a:gdLst/>
            <a:ahLst/>
            <a:cxnLst/>
            <a:rect l="l" t="t" r="r" b="b"/>
            <a:pathLst>
              <a:path w="4537354" h="5595392" extrusionOk="0">
                <a:moveTo>
                  <a:pt x="0" y="0"/>
                </a:moveTo>
                <a:lnTo>
                  <a:pt x="4537354" y="0"/>
                </a:lnTo>
                <a:lnTo>
                  <a:pt x="4537354" y="5595391"/>
                </a:lnTo>
                <a:lnTo>
                  <a:pt x="0" y="5595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1" name="Google Shape;121;p16"/>
          <p:cNvSpPr/>
          <p:nvPr/>
        </p:nvSpPr>
        <p:spPr>
          <a:xfrm>
            <a:off x="13135307" y="401785"/>
            <a:ext cx="6145891" cy="4114800"/>
          </a:xfrm>
          <a:custGeom>
            <a:avLst/>
            <a:gdLst/>
            <a:ahLst/>
            <a:cxnLst/>
            <a:rect l="l" t="t" r="r" b="b"/>
            <a:pathLst>
              <a:path w="6145891" h="4114800" extrusionOk="0">
                <a:moveTo>
                  <a:pt x="0" y="0"/>
                </a:moveTo>
                <a:lnTo>
                  <a:pt x="6145890" y="0"/>
                </a:lnTo>
                <a:lnTo>
                  <a:pt x="6145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2" name="Google Shape;122;p16"/>
          <p:cNvSpPr/>
          <p:nvPr/>
        </p:nvSpPr>
        <p:spPr>
          <a:xfrm>
            <a:off x="6130636" y="-1798983"/>
            <a:ext cx="7004671" cy="5568767"/>
          </a:xfrm>
          <a:custGeom>
            <a:avLst/>
            <a:gdLst/>
            <a:ahLst/>
            <a:cxnLst/>
            <a:rect l="l" t="t" r="r" b="b"/>
            <a:pathLst>
              <a:path w="6958745" h="5568767" extrusionOk="0">
                <a:moveTo>
                  <a:pt x="0" y="0"/>
                </a:moveTo>
                <a:lnTo>
                  <a:pt x="6958745" y="0"/>
                </a:lnTo>
                <a:lnTo>
                  <a:pt x="6958745" y="5568767"/>
                </a:lnTo>
                <a:lnTo>
                  <a:pt x="0" y="5568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3" name="Google Shape;123;p16"/>
          <p:cNvGrpSpPr/>
          <p:nvPr/>
        </p:nvGrpSpPr>
        <p:grpSpPr>
          <a:xfrm>
            <a:off x="2066667" y="2137334"/>
            <a:ext cx="14154663" cy="5959494"/>
            <a:chOff x="0" y="0"/>
            <a:chExt cx="18872884" cy="7945992"/>
          </a:xfrm>
        </p:grpSpPr>
        <p:grpSp>
          <p:nvGrpSpPr>
            <p:cNvPr id="124" name="Google Shape;124;p16"/>
            <p:cNvGrpSpPr/>
            <p:nvPr/>
          </p:nvGrpSpPr>
          <p:grpSpPr>
            <a:xfrm>
              <a:off x="0" y="0"/>
              <a:ext cx="18872884" cy="7945992"/>
              <a:chOff x="0" y="0"/>
              <a:chExt cx="1930518" cy="812800"/>
            </a:xfrm>
          </p:grpSpPr>
          <p:sp>
            <p:nvSpPr>
              <p:cNvPr id="125" name="Google Shape;125;p16"/>
              <p:cNvSpPr/>
              <p:nvPr/>
            </p:nvSpPr>
            <p:spPr>
              <a:xfrm>
                <a:off x="0" y="0"/>
                <a:ext cx="193051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930518" h="812800" extrusionOk="0">
                    <a:moveTo>
                      <a:pt x="965259" y="0"/>
                    </a:moveTo>
                    <a:cubicBezTo>
                      <a:pt x="432161" y="0"/>
                      <a:pt x="0" y="181951"/>
                      <a:pt x="0" y="406400"/>
                    </a:cubicBezTo>
                    <a:cubicBezTo>
                      <a:pt x="0" y="630849"/>
                      <a:pt x="432161" y="812800"/>
                      <a:pt x="965259" y="812800"/>
                    </a:cubicBezTo>
                    <a:cubicBezTo>
                      <a:pt x="1498357" y="812800"/>
                      <a:pt x="1930518" y="630849"/>
                      <a:pt x="1930518" y="406400"/>
                    </a:cubicBezTo>
                    <a:cubicBezTo>
                      <a:pt x="1930518" y="181951"/>
                      <a:pt x="1498357" y="0"/>
                      <a:pt x="965259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 w="7620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6"/>
              <p:cNvSpPr txBox="1"/>
              <p:nvPr/>
            </p:nvSpPr>
            <p:spPr>
              <a:xfrm>
                <a:off x="180986" y="114300"/>
                <a:ext cx="1568546" cy="62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0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i="0" u="none" strike="noStrike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7" name="Google Shape;127;p16"/>
            <p:cNvSpPr txBox="1"/>
            <p:nvPr/>
          </p:nvSpPr>
          <p:spPr>
            <a:xfrm>
              <a:off x="1735183" y="1760375"/>
              <a:ext cx="15402600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4797243" y="5527229"/>
              <a:ext cx="9278400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9" name="Google Shape;12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1219" y="7668490"/>
            <a:ext cx="8603148" cy="41064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888673" y="3532906"/>
            <a:ext cx="1172094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🎵 </a:t>
            </a:r>
            <a:r>
              <a:rPr lang="en-US" sz="6600" dirty="0" smtClean="0">
                <a:latin typeface="Cooper Black" panose="0208090404030B020404" pitchFamily="18" charset="0"/>
              </a:rPr>
              <a:t>MUSIC GENRE ORACLE </a:t>
            </a:r>
          </a:p>
          <a:p>
            <a:pPr algn="ctr"/>
            <a:r>
              <a:rPr lang="en-US" sz="6600" dirty="0" smtClean="0">
                <a:latin typeface="Cooper Black" panose="0208090404030B020404" pitchFamily="18" charset="0"/>
              </a:rPr>
              <a:t>     BY DEEP LERANING </a:t>
            </a:r>
            <a:r>
              <a:rPr lang="en-US" sz="6600" dirty="0" smtClean="0"/>
              <a:t>🎵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4400" b="1" dirty="0">
                <a:latin typeface="Bradley Hand ITC" panose="03070402050302030203" pitchFamily="66" charset="0"/>
              </a:rPr>
              <a:t>An Interactive System for Music Genre Prediction</a:t>
            </a:r>
          </a:p>
          <a:p>
            <a:pPr algn="ctr"/>
            <a:r>
              <a:rPr lang="en-US" sz="3600" dirty="0" smtClean="0">
                <a:latin typeface="Bell MT" panose="02020503060305020303" pitchFamily="18" charset="0"/>
              </a:rPr>
              <a:t>    By Fathima Nasrin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3C2B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/>
        </p:nvSpPr>
        <p:spPr>
          <a:xfrm>
            <a:off x="1523011" y="588464"/>
            <a:ext cx="6192983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dirty="0" smtClean="0">
                <a:solidFill>
                  <a:srgbClr val="F2E0CE"/>
                </a:solidFill>
                <a:latin typeface="Baskerville Old Face" panose="02020602080505020303" pitchFamily="18" charset="0"/>
                <a:sym typeface="Bebas Neue"/>
              </a:rPr>
              <a:t>Future Importance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skerville Old Face" panose="02020602080505020303" pitchFamily="18" charset="0"/>
              <a:cs typeface="Arial"/>
              <a:sym typeface="Arial"/>
            </a:endParaRPr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852054" y="1145008"/>
            <a:ext cx="17087603" cy="883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1 .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Personalized music</a:t>
            </a:r>
            <a:r>
              <a:rPr kumimoji="0" lang="en-US" altLang="en-US" sz="28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experiences: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This project can significantly enhance user experiences in music streaming platforms by enabling better genre-based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Real-time music identification can revolutionize live streaming and DJ events.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2 .</a:t>
            </a:r>
            <a:r>
              <a:rPr kumimoji="0" lang="en-US" altLang="en-US" sz="28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 Integration in the Music Industry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Encourages the use of AI for tasks like music creation, mixing, and production, supporting artists and sound engineers.</a:t>
            </a:r>
          </a:p>
          <a:p>
            <a:pPr lvl="1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Could serve as a foundation for applications such as emotional music tagging, helping users discover music by mood</a:t>
            </a:r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.</a:t>
            </a:r>
          </a:p>
          <a:p>
            <a:pPr lvl="1"/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3 . Applications </a:t>
            </a:r>
            <a:r>
              <a:rPr lang="en-US" sz="2800" b="1" dirty="0">
                <a:solidFill>
                  <a:schemeClr val="bg1"/>
                </a:solidFill>
              </a:rPr>
              <a:t>in Education and Research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Enables musicologists to analyze genre trends and compositions.</a:t>
            </a:r>
          </a:p>
          <a:p>
            <a:pPr lvl="1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Useful for teaching music theory by providing examples of genres based on audio features</a:t>
            </a:r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.</a:t>
            </a:r>
          </a:p>
          <a:p>
            <a:pPr lvl="1"/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4. Advancements </a:t>
            </a:r>
            <a:r>
              <a:rPr lang="en-US" sz="2800" b="1" dirty="0">
                <a:solidFill>
                  <a:schemeClr val="bg1"/>
                </a:solidFill>
              </a:rPr>
              <a:t>in Audio Analysis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methodologies in this project (e.g., spectrogram-based CNNs) can inspire broader research in areas like voice recognition, sound classification, and environmental audio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6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D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50374" y="7394768"/>
            <a:ext cx="6017342" cy="1513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Google Shape;184;p22"/>
          <p:cNvSpPr txBox="1"/>
          <p:nvPr/>
        </p:nvSpPr>
        <p:spPr>
          <a:xfrm>
            <a:off x="1039090" y="-72319"/>
            <a:ext cx="16220209" cy="21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 smtClean="0">
                <a:solidFill>
                  <a:srgbClr val="000000"/>
                </a:solidFill>
                <a:latin typeface="Baskerville Old Face" panose="02020602080505020303" pitchFamily="18" charset="0"/>
                <a:ea typeface="Bebas Neue"/>
                <a:cs typeface="Bebas Neue"/>
                <a:sym typeface="Bebas Neue"/>
              </a:rPr>
              <a:t>CONCLUSION</a:t>
            </a:r>
            <a:r>
              <a:rPr lang="en-US" sz="9999" b="1" i="0" u="none" strike="noStrike" cap="none" dirty="0" smtClean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dirty="0"/>
          </a:p>
        </p:txBody>
      </p:sp>
      <p:sp>
        <p:nvSpPr>
          <p:cNvPr id="6" name="Google Shape;185;p22"/>
          <p:cNvSpPr txBox="1"/>
          <p:nvPr/>
        </p:nvSpPr>
        <p:spPr>
          <a:xfrm>
            <a:off x="665012" y="2576943"/>
            <a:ext cx="10681854" cy="112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 Rounded MT Bold" panose="020F0704030504030204" pitchFamily="34" charset="0"/>
              </a:rPr>
              <a:t>Developed a robust model with an interactive interface.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 Rounded MT Bold" panose="020F0704030504030204" pitchFamily="34" charset="0"/>
              </a:rPr>
              <a:t>Accurate genre classification for 10 genres.</a:t>
            </a:r>
            <a:endParaRPr lang="en-US" sz="2800" dirty="0">
              <a:latin typeface="Arial Rounded MT Bold" panose="020F0704030504030204" pitchFamily="34" charset="0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602671" y="3055901"/>
            <a:ext cx="113685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 Rounded MT Bold" panose="020F0704030504030204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0"/>
              </a:rPr>
              <a:t>Encourages innovative uses of AI in the music industry.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0"/>
              </a:rPr>
              <a:t>Provides a foundation for future advancements in audio analysis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Google Shape;184;p22"/>
          <p:cNvSpPr txBox="1"/>
          <p:nvPr/>
        </p:nvSpPr>
        <p:spPr>
          <a:xfrm>
            <a:off x="1181100" y="4402693"/>
            <a:ext cx="16230600" cy="21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latin typeface="Baskerville Old Face" panose="02020602080505020303" pitchFamily="18" charset="0"/>
                <a:ea typeface="Bebas Neue"/>
                <a:cs typeface="Bebas Neue"/>
                <a:sym typeface="Bebas Neue"/>
              </a:rPr>
              <a:t>APPLICATION</a:t>
            </a:r>
            <a:r>
              <a:rPr lang="en-US" sz="9999" b="1" i="0" u="none" strike="noStrike" cap="none" dirty="0" smtClean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602672" y="6670964"/>
            <a:ext cx="11928764" cy="209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0"/>
              </a:rPr>
              <a:t>Music streaming platforms and audio classification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0"/>
              </a:rPr>
              <a:t>Enhanced recommendation engines </a:t>
            </a:r>
            <a:r>
              <a:rPr lang="en-US" sz="2800" dirty="0" smtClean="0">
                <a:latin typeface="Arial Rounded MT Bold" panose="020F0704030504030204" pitchFamily="34" charset="0"/>
              </a:rPr>
              <a:t>.</a:t>
            </a:r>
            <a:endParaRPr lang="en-US" sz="2800" dirty="0"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0"/>
              </a:rPr>
              <a:t>Real-time genre detection for DJ systems and live performances.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0"/>
              </a:rPr>
              <a:t>E</a:t>
            </a:r>
            <a:r>
              <a:rPr lang="en-US" sz="2800" dirty="0" smtClean="0">
                <a:latin typeface="Arial Rounded MT Bold" panose="020F0704030504030204" pitchFamily="34" charset="0"/>
              </a:rPr>
              <a:t>ducational </a:t>
            </a:r>
            <a:r>
              <a:rPr lang="en-US" sz="2800" dirty="0">
                <a:latin typeface="Arial Rounded MT Bold" panose="020F0704030504030204" pitchFamily="34" charset="0"/>
              </a:rPr>
              <a:t>tools for music </a:t>
            </a:r>
            <a:r>
              <a:rPr lang="en-US" sz="2800" dirty="0" smtClean="0">
                <a:latin typeface="Arial Rounded MT Bold" panose="020F0704030504030204" pitchFamily="34" charset="0"/>
              </a:rPr>
              <a:t>theory.</a:t>
            </a:r>
            <a:endParaRPr lang="en-US" sz="2800" dirty="0">
              <a:latin typeface="Arial Rounded MT Bold" panose="020F0704030504030204" pitchFamily="34" charset="0"/>
            </a:endParaRPr>
          </a:p>
          <a:p>
            <a:endParaRPr lang="en-US" dirty="0"/>
          </a:p>
        </p:txBody>
      </p:sp>
      <p:sp>
        <p:nvSpPr>
          <p:cNvPr id="13" name="Google Shape;119;p16"/>
          <p:cNvSpPr/>
          <p:nvPr/>
        </p:nvSpPr>
        <p:spPr>
          <a:xfrm>
            <a:off x="10735172" y="267536"/>
            <a:ext cx="5308391" cy="4656359"/>
          </a:xfrm>
          <a:custGeom>
            <a:avLst/>
            <a:gdLst/>
            <a:ahLst/>
            <a:cxnLst/>
            <a:rect l="l" t="t" r="r" b="b"/>
            <a:pathLst>
              <a:path w="5308391" h="4656359" extrusionOk="0">
                <a:moveTo>
                  <a:pt x="0" y="0"/>
                </a:moveTo>
                <a:lnTo>
                  <a:pt x="5308390" y="0"/>
                </a:lnTo>
                <a:lnTo>
                  <a:pt x="5308390" y="4656359"/>
                </a:lnTo>
                <a:lnTo>
                  <a:pt x="0" y="4656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20;p16"/>
          <p:cNvSpPr/>
          <p:nvPr/>
        </p:nvSpPr>
        <p:spPr>
          <a:xfrm>
            <a:off x="12985175" y="3935614"/>
            <a:ext cx="4537354" cy="5595392"/>
          </a:xfrm>
          <a:custGeom>
            <a:avLst/>
            <a:gdLst/>
            <a:ahLst/>
            <a:cxnLst/>
            <a:rect l="l" t="t" r="r" b="b"/>
            <a:pathLst>
              <a:path w="4537354" h="5595392" extrusionOk="0">
                <a:moveTo>
                  <a:pt x="0" y="0"/>
                </a:moveTo>
                <a:lnTo>
                  <a:pt x="4537354" y="0"/>
                </a:lnTo>
                <a:lnTo>
                  <a:pt x="4537354" y="5595391"/>
                </a:lnTo>
                <a:lnTo>
                  <a:pt x="0" y="5595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461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"/>
            <a:ext cx="1828804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34"/>
          <p:cNvGrpSpPr/>
          <p:nvPr/>
        </p:nvGrpSpPr>
        <p:grpSpPr>
          <a:xfrm>
            <a:off x="3843965" y="3142049"/>
            <a:ext cx="10600071" cy="3858241"/>
            <a:chOff x="0" y="-38100"/>
            <a:chExt cx="2791788" cy="1016162"/>
          </a:xfrm>
        </p:grpSpPr>
        <p:sp>
          <p:nvSpPr>
            <p:cNvPr id="282" name="Google Shape;282;p34"/>
            <p:cNvSpPr/>
            <p:nvPr/>
          </p:nvSpPr>
          <p:spPr>
            <a:xfrm>
              <a:off x="0" y="0"/>
              <a:ext cx="2791788" cy="978062"/>
            </a:xfrm>
            <a:custGeom>
              <a:avLst/>
              <a:gdLst/>
              <a:ahLst/>
              <a:cxnLst/>
              <a:rect l="l" t="t" r="r" b="b"/>
              <a:pathLst>
                <a:path w="2791788" h="978062" extrusionOk="0">
                  <a:moveTo>
                    <a:pt x="0" y="0"/>
                  </a:moveTo>
                  <a:lnTo>
                    <a:pt x="2791788" y="0"/>
                  </a:lnTo>
                  <a:lnTo>
                    <a:pt x="2791788" y="978062"/>
                  </a:lnTo>
                  <a:lnTo>
                    <a:pt x="0" y="978062"/>
                  </a:lnTo>
                  <a:close/>
                </a:path>
              </a:pathLst>
            </a:custGeom>
            <a:solidFill>
              <a:srgbClr val="E7E2D2"/>
            </a:solidFill>
            <a:ln>
              <a:noFill/>
            </a:ln>
          </p:spPr>
        </p:sp>
        <p:sp>
          <p:nvSpPr>
            <p:cNvPr id="283" name="Google Shape;283;p34"/>
            <p:cNvSpPr txBox="1"/>
            <p:nvPr/>
          </p:nvSpPr>
          <p:spPr>
            <a:xfrm>
              <a:off x="0" y="-38100"/>
              <a:ext cx="2791788" cy="1016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770"/>
            <a:ext cx="18288001" cy="102870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4836" y="1378531"/>
            <a:ext cx="14734766" cy="17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rte" panose="03060902040502070203" pitchFamily="66" charset="0"/>
              </a:rPr>
              <a:t>Thank 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rte" panose="03060902040502070203" pitchFamily="66" charset="0"/>
              </a:rPr>
              <a:t>you for your time and attention!</a:t>
            </a:r>
          </a:p>
          <a:p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Forte" panose="03060902040502070203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D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279248" y="-1098028"/>
            <a:ext cx="5311112" cy="5325322"/>
          </a:xfrm>
          <a:custGeom>
            <a:avLst/>
            <a:gdLst/>
            <a:ahLst/>
            <a:cxnLst/>
            <a:rect l="l" t="t" r="r" b="b"/>
            <a:pathLst>
              <a:path w="5311112" h="5325322" extrusionOk="0">
                <a:moveTo>
                  <a:pt x="0" y="0"/>
                </a:moveTo>
                <a:lnTo>
                  <a:pt x="5311112" y="0"/>
                </a:lnTo>
                <a:lnTo>
                  <a:pt x="5311112" y="5325322"/>
                </a:lnTo>
                <a:lnTo>
                  <a:pt x="0" y="5325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16"/>
          <p:cNvSpPr/>
          <p:nvPr/>
        </p:nvSpPr>
        <p:spPr>
          <a:xfrm>
            <a:off x="0" y="5826494"/>
            <a:ext cx="4632876" cy="4656359"/>
          </a:xfrm>
          <a:custGeom>
            <a:avLst/>
            <a:gdLst/>
            <a:ahLst/>
            <a:cxnLst/>
            <a:rect l="l" t="t" r="r" b="b"/>
            <a:pathLst>
              <a:path w="5308391" h="4656359" extrusionOk="0">
                <a:moveTo>
                  <a:pt x="0" y="0"/>
                </a:moveTo>
                <a:lnTo>
                  <a:pt x="5308390" y="0"/>
                </a:lnTo>
                <a:lnTo>
                  <a:pt x="5308390" y="4656359"/>
                </a:lnTo>
                <a:lnTo>
                  <a:pt x="0" y="4656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0" name="Google Shape;120;p16"/>
          <p:cNvSpPr/>
          <p:nvPr/>
        </p:nvSpPr>
        <p:spPr>
          <a:xfrm>
            <a:off x="13750646" y="5779787"/>
            <a:ext cx="4537354" cy="5595392"/>
          </a:xfrm>
          <a:custGeom>
            <a:avLst/>
            <a:gdLst/>
            <a:ahLst/>
            <a:cxnLst/>
            <a:rect l="l" t="t" r="r" b="b"/>
            <a:pathLst>
              <a:path w="4537354" h="5595392" extrusionOk="0">
                <a:moveTo>
                  <a:pt x="0" y="0"/>
                </a:moveTo>
                <a:lnTo>
                  <a:pt x="4537354" y="0"/>
                </a:lnTo>
                <a:lnTo>
                  <a:pt x="4537354" y="5595391"/>
                </a:lnTo>
                <a:lnTo>
                  <a:pt x="0" y="5595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1" name="Google Shape;121;p16"/>
          <p:cNvSpPr/>
          <p:nvPr/>
        </p:nvSpPr>
        <p:spPr>
          <a:xfrm>
            <a:off x="13135307" y="401785"/>
            <a:ext cx="6145891" cy="4114800"/>
          </a:xfrm>
          <a:custGeom>
            <a:avLst/>
            <a:gdLst/>
            <a:ahLst/>
            <a:cxnLst/>
            <a:rect l="l" t="t" r="r" b="b"/>
            <a:pathLst>
              <a:path w="6145891" h="4114800" extrusionOk="0">
                <a:moveTo>
                  <a:pt x="0" y="0"/>
                </a:moveTo>
                <a:lnTo>
                  <a:pt x="6145890" y="0"/>
                </a:lnTo>
                <a:lnTo>
                  <a:pt x="6145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" name="TextBox 4"/>
          <p:cNvSpPr txBox="1"/>
          <p:nvPr/>
        </p:nvSpPr>
        <p:spPr>
          <a:xfrm>
            <a:off x="7374563" y="602667"/>
            <a:ext cx="5593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MT" panose="02020503060305020303" pitchFamily="18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dirty="0" smtClean="0">
                <a:latin typeface="Baskerville Old Face" panose="02020602080505020303" pitchFamily="18" charset="0"/>
              </a:rPr>
              <a:t>CONTENT 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skerville Old Face" panose="02020602080505020303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199" y="3179616"/>
            <a:ext cx="637310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Dataset and Preprocessing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Audio Signal Representation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Model 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Interactive Gradio Interface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Work 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Result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0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3C2B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/>
        </p:nvSpPr>
        <p:spPr>
          <a:xfrm>
            <a:off x="12760036" y="579422"/>
            <a:ext cx="5527964" cy="9707580"/>
          </a:xfrm>
          <a:custGeom>
            <a:avLst/>
            <a:gdLst/>
            <a:ahLst/>
            <a:cxnLst/>
            <a:rect l="l" t="t" r="r" b="b"/>
            <a:pathLst>
              <a:path w="5994183" h="9980214" extrusionOk="0">
                <a:moveTo>
                  <a:pt x="0" y="0"/>
                </a:moveTo>
                <a:lnTo>
                  <a:pt x="5994184" y="0"/>
                </a:lnTo>
                <a:lnTo>
                  <a:pt x="5994184" y="9980213"/>
                </a:lnTo>
                <a:lnTo>
                  <a:pt x="0" y="9980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20"/>
          <p:cNvSpPr txBox="1"/>
          <p:nvPr/>
        </p:nvSpPr>
        <p:spPr>
          <a:xfrm>
            <a:off x="3595258" y="1128792"/>
            <a:ext cx="7190508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2E0CE"/>
                </a:solidFill>
                <a:effectLst/>
                <a:uLnTx/>
                <a:uFillTx/>
                <a:latin typeface="Baskerville Old Face" panose="02020602080505020303" pitchFamily="18" charset="0"/>
                <a:ea typeface="Bebas Neue"/>
                <a:cs typeface="Bebas Neue"/>
                <a:sym typeface="Bebas Neue"/>
              </a:rPr>
              <a:t>INTRODUCTION 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skerville Old Face" panose="02020602080505020303" pitchFamily="18" charset="0"/>
              <a:cs typeface="Arial"/>
              <a:sym typeface="Arial"/>
            </a:endParaRPr>
          </a:p>
        </p:txBody>
      </p:sp>
      <p:sp>
        <p:nvSpPr>
          <p:cNvPr id="6" name="Google Shape;138;p17"/>
          <p:cNvSpPr txBox="1"/>
          <p:nvPr/>
        </p:nvSpPr>
        <p:spPr>
          <a:xfrm>
            <a:off x="1537854" y="2829514"/>
            <a:ext cx="11035145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11FFCC"/>
                </a:solidFill>
              </a:rPr>
              <a:t> </a:t>
            </a:r>
            <a:r>
              <a:rPr lang="en-US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This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project focuses on predicting music genres using a deep learning model</a:t>
            </a:r>
            <a:r>
              <a:rPr lang="en-US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The model analyzes audio features and spectrograms to identify genres with high confidence</a:t>
            </a:r>
            <a:r>
              <a:rPr lang="en-US" sz="2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en-US" sz="2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4891" y="5527965"/>
            <a:ext cx="11949543" cy="238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askerville Old Face" panose="02020602080505020303" pitchFamily="18" charset="0"/>
              </a:rPr>
              <a:t>Objective</a:t>
            </a:r>
            <a:r>
              <a:rPr lang="en-US" sz="4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askerville Old Face" panose="02020602080505020303" pitchFamily="18" charset="0"/>
              </a:rPr>
              <a:t>:</a:t>
            </a:r>
          </a:p>
          <a:p>
            <a:endParaRPr lang="en-US" sz="1800" b="1" dirty="0">
              <a:solidFill>
                <a:schemeClr val="accent2">
                  <a:lumMod val="20000"/>
                  <a:lumOff val="80000"/>
                </a:schemeClr>
              </a:solidFill>
              <a:latin typeface="Baskerville Old Face" panose="02020602080505020303" pitchFamily="18" charset="0"/>
            </a:endParaRPr>
          </a:p>
          <a:p>
            <a:pPr lvl="1"/>
            <a:r>
              <a:rPr lang="en-US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To 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design an accurate and user-friendly system for predicting music genres.</a:t>
            </a:r>
          </a:p>
          <a:p>
            <a:endParaRPr lang="en-US" sz="2800" dirty="0">
              <a:solidFill>
                <a:srgbClr val="11FFC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6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D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50374" y="7394768"/>
            <a:ext cx="6017342" cy="1513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0" name="Google Shape;121;p16"/>
          <p:cNvSpPr/>
          <p:nvPr/>
        </p:nvSpPr>
        <p:spPr>
          <a:xfrm rot="20646906">
            <a:off x="13754739" y="-579631"/>
            <a:ext cx="4533261" cy="3593650"/>
          </a:xfrm>
          <a:custGeom>
            <a:avLst/>
            <a:gdLst/>
            <a:ahLst/>
            <a:cxnLst/>
            <a:rect l="l" t="t" r="r" b="b"/>
            <a:pathLst>
              <a:path w="6145891" h="4114800" extrusionOk="0">
                <a:moveTo>
                  <a:pt x="0" y="0"/>
                </a:moveTo>
                <a:lnTo>
                  <a:pt x="6145890" y="0"/>
                </a:lnTo>
                <a:lnTo>
                  <a:pt x="6145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" name="Google Shape;151;p18"/>
          <p:cNvSpPr txBox="1"/>
          <p:nvPr/>
        </p:nvSpPr>
        <p:spPr>
          <a:xfrm>
            <a:off x="3719947" y="1849580"/>
            <a:ext cx="1018309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tx1"/>
                </a:solidFill>
                <a:latin typeface="Baskerville Old Face" panose="02020602080505020303" pitchFamily="18" charset="0"/>
                <a:ea typeface="Bebas Neue"/>
                <a:cs typeface="Bebas Neue"/>
                <a:sym typeface="Bebas Neue"/>
              </a:rPr>
              <a:t>DATASET and PREPROCE</a:t>
            </a:r>
            <a:r>
              <a:rPr lang="en-US" sz="4800" b="1" i="0" u="none" strike="noStrike" cap="none" dirty="0" smtClean="0">
                <a:solidFill>
                  <a:schemeClr val="tx1"/>
                </a:solidFill>
                <a:latin typeface="Baskerville Old Face" panose="02020602080505020303" pitchFamily="18" charset="0"/>
                <a:ea typeface="Bebas Neue"/>
                <a:cs typeface="Bebas Neue"/>
                <a:sym typeface="Bebas Neue"/>
              </a:rPr>
              <a:t>SSING</a:t>
            </a:r>
            <a:endParaRPr sz="48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2417" y="3614269"/>
            <a:ext cx="1471352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Berlin Sans FB Demi" panose="020E0802020502020306" pitchFamily="34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  </a:t>
            </a:r>
            <a:r>
              <a:rPr lang="en-US" sz="3600" dirty="0">
                <a:solidFill>
                  <a:schemeClr val="tx1"/>
                </a:solidFill>
                <a:latin typeface="Bell MT" panose="02020503060305020303" pitchFamily="18" charset="0"/>
              </a:rPr>
              <a:t>Dataset</a:t>
            </a:r>
            <a:r>
              <a:rPr lang="en-US" sz="3600" dirty="0" smtClean="0">
                <a:solidFill>
                  <a:schemeClr val="tx1"/>
                </a:solidFill>
                <a:latin typeface="Bell MT" panose="02020503060305020303" pitchFamily="18" charset="0"/>
              </a:rPr>
              <a:t>: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rlin Sans FB Demi" panose="020E0802020502020306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Black" panose="020B0A04020102020204" pitchFamily="34" charset="0"/>
              </a:rPr>
              <a:t>10 genres (Blues, Classical, Country, Disco, Hip-hop, Jazz, Metal, Pop, Reggae, Rock).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Black" panose="020B0A04020102020204" pitchFamily="34" charset="0"/>
              </a:rPr>
              <a:t>Each genre includes 30-second audio clips</a:t>
            </a:r>
            <a:r>
              <a:rPr lang="en-US" sz="2800" dirty="0" smtClean="0">
                <a:latin typeface="Arial Black" panose="020B0A04020102020204" pitchFamily="34" charset="0"/>
              </a:rPr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rlin Sans FB Demi" panose="020E0802020502020306" pitchFamily="34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   </a:t>
            </a:r>
            <a:r>
              <a:rPr lang="en-US" sz="3600" dirty="0" smtClean="0">
                <a:solidFill>
                  <a:schemeClr val="tx1"/>
                </a:solidFill>
                <a:latin typeface="Bell MT" panose="02020503060305020303" pitchFamily="18" charset="0"/>
              </a:rPr>
              <a:t>Preprocessing </a:t>
            </a:r>
            <a:r>
              <a:rPr lang="en-US" sz="3600" dirty="0">
                <a:solidFill>
                  <a:schemeClr val="tx1"/>
                </a:solidFill>
                <a:latin typeface="Bell MT" panose="02020503060305020303" pitchFamily="18" charset="0"/>
              </a:rPr>
              <a:t>Steps</a:t>
            </a:r>
            <a:r>
              <a:rPr lang="en-US" sz="3600" dirty="0" smtClean="0">
                <a:solidFill>
                  <a:schemeClr val="tx1"/>
                </a:solidFill>
                <a:latin typeface="Bell MT" panose="02020503060305020303" pitchFamily="18" charset="0"/>
              </a:rPr>
              <a:t>: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rlin Sans FB Demi" panose="020E0802020502020306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Black" panose="020B0A04020102020204" pitchFamily="34" charset="0"/>
              </a:rPr>
              <a:t>Load audio files using Librosa.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Black" panose="020B0A04020102020204" pitchFamily="34" charset="0"/>
              </a:rPr>
              <a:t>Convert audio signals to mel spectrograms.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Black" panose="020B0A04020102020204" pitchFamily="34" charset="0"/>
              </a:rPr>
              <a:t>Normalize and reshape data to uniform </a:t>
            </a:r>
            <a:r>
              <a:rPr lang="en-US" sz="2800" dirty="0" smtClean="0">
                <a:latin typeface="Arial Black" panose="020B0A04020102020204" pitchFamily="34" charset="0"/>
              </a:rPr>
              <a:t>dimensions (128x128</a:t>
            </a:r>
            <a:r>
              <a:rPr lang="en-US" sz="2800" dirty="0">
                <a:latin typeface="Arial Black" panose="020B0A040201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Google Shape;1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69151">
            <a:off x="-436420" y="-602674"/>
            <a:ext cx="7398328" cy="462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22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3C2B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3;p35"/>
          <p:cNvSpPr txBox="1"/>
          <p:nvPr/>
        </p:nvSpPr>
        <p:spPr>
          <a:xfrm>
            <a:off x="3678381" y="602674"/>
            <a:ext cx="10206559" cy="118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Baskerville Old Face" panose="02020602080505020303" pitchFamily="18" charset="0"/>
                <a:cs typeface="Arial"/>
                <a:sym typeface="Arial"/>
              </a:rPr>
              <a:t>Audio </a:t>
            </a: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Baskerville Old Face" panose="02020602080505020303" pitchFamily="18" charset="0"/>
                <a:cs typeface="Arial"/>
                <a:sym typeface="Arial"/>
              </a:rPr>
              <a:t>Signal Representation</a:t>
            </a: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/>
            </a:r>
            <a:b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35062" y="1467337"/>
            <a:ext cx="104323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nschrift Light" panose="020B0502040204020203" pitchFamily="34" charset="0"/>
                <a:cs typeface="Arial"/>
                <a:sym typeface="Arial"/>
              </a:rPr>
              <a:t>"Waveforms and spectrograms for different music genres, showcasing distinct audio patterns."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" y="2974192"/>
            <a:ext cx="8087308" cy="4420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66" y="2994968"/>
            <a:ext cx="8406580" cy="4399799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514600" y="7825650"/>
            <a:ext cx="13757564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1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“Waveforms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  <a:sym typeface="Arial"/>
              </a:rPr>
              <a:t>provide insights into amplitude variations over time, while spectrograms highlight frequency and time-based features. These visualizations help the model differentiate between genres."</a:t>
            </a:r>
          </a:p>
        </p:txBody>
      </p:sp>
    </p:spTree>
    <p:extLst>
      <p:ext uri="{BB962C8B-B14F-4D97-AF65-F5344CB8AC3E}">
        <p14:creationId xmlns:p14="http://schemas.microsoft.com/office/powerpoint/2010/main" val="259241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D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50374" y="7394768"/>
            <a:ext cx="6017342" cy="1513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Google Shape;158;p19"/>
          <p:cNvSpPr txBox="1"/>
          <p:nvPr/>
        </p:nvSpPr>
        <p:spPr>
          <a:xfrm>
            <a:off x="3075710" y="1136363"/>
            <a:ext cx="1039909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rgbClr val="4F3A1B"/>
                </a:solidFill>
                <a:latin typeface="Baskerville Old Face" panose="02020602080505020303" pitchFamily="18" charset="0"/>
                <a:ea typeface="Bebas Neue"/>
                <a:cs typeface="Bebas Neue"/>
                <a:sym typeface="Bebas Neue"/>
              </a:rPr>
              <a:t>MODEL ARCHITECTURE </a:t>
            </a:r>
            <a:endParaRPr sz="4800" dirty="0">
              <a:latin typeface="Baskerville Old Face" panose="0202060208050502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1511" y="3366655"/>
            <a:ext cx="619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Black" panose="020B0A04020102020204" pitchFamily="34" charset="0"/>
              </a:rPr>
              <a:t>Overview of Model Design 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03072" y="4130076"/>
            <a:ext cx="118872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Convolutional Neural Network (CNN).</a:t>
            </a:r>
            <a:r>
              <a:rPr lang="en-US" dirty="0" smtClean="0">
                <a:latin typeface="+mn-lt"/>
              </a:rPr>
              <a:t> </a:t>
            </a:r>
          </a:p>
          <a:p>
            <a:endParaRPr lang="en-US" dirty="0" smtClean="0">
              <a:latin typeface="+mn-lt"/>
            </a:endParaRPr>
          </a:p>
          <a:p>
            <a:r>
              <a:rPr lang="en-US" sz="2800" dirty="0" smtClean="0">
                <a:latin typeface="Arial Black" panose="020B0A04020102020204" pitchFamily="34" charset="0"/>
              </a:rPr>
              <a:t>Layers </a:t>
            </a:r>
            <a:r>
              <a:rPr lang="en-US" sz="2800" dirty="0">
                <a:latin typeface="Arial Black" panose="020B0A04020102020204" pitchFamily="34" charset="0"/>
              </a:rPr>
              <a:t>and Features</a:t>
            </a:r>
            <a:r>
              <a:rPr lang="en-US" sz="2800" dirty="0" smtClean="0">
                <a:latin typeface="Arial Black" panose="020B0A04020102020204" pitchFamily="34" charset="0"/>
              </a:rPr>
              <a:t>:</a:t>
            </a:r>
          </a:p>
          <a:p>
            <a:pPr lvl="1"/>
            <a:endParaRPr lang="en-US" sz="2800" dirty="0" smtClean="0">
              <a:latin typeface="+mn-lt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Input</a:t>
            </a:r>
            <a:r>
              <a:rPr lang="en-US" sz="2800" dirty="0">
                <a:latin typeface="+mn-lt"/>
              </a:rPr>
              <a:t>: 128x128 mel spectrograms</a:t>
            </a:r>
            <a:r>
              <a:rPr lang="en-US" sz="2800" dirty="0" smtClean="0">
                <a:latin typeface="+mn-lt"/>
              </a:rPr>
              <a:t>.</a:t>
            </a:r>
            <a:endParaRPr lang="en-US" sz="2800" dirty="0">
              <a:latin typeface="+mn-lt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Conv Layers: Extract spatial features.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Batch Normalization: Speeds up training.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Dropout: Prevents overfitting.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Dense Layer: Outputs probabilities for each genre.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lvl="1"/>
            <a:endParaRPr lang="en-US" sz="3600" dirty="0"/>
          </a:p>
        </p:txBody>
      </p:sp>
      <p:pic>
        <p:nvPicPr>
          <p:cNvPr id="15" name="Google Shape;1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66736">
            <a:off x="10048280" y="3315614"/>
            <a:ext cx="7600874" cy="458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2D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50374" y="7394768"/>
            <a:ext cx="6017342" cy="1513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55455361"/>
              </p:ext>
            </p:extLst>
          </p:nvPr>
        </p:nvGraphicFramePr>
        <p:xfrm>
          <a:off x="1267691" y="644235"/>
          <a:ext cx="12915961" cy="9434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16440" y="457202"/>
            <a:ext cx="3325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Baskerville Old Face" panose="02020602080505020303" pitchFamily="18" charset="0"/>
              </a:rPr>
              <a:t>Workflow</a:t>
            </a:r>
            <a:endParaRPr lang="en-US" sz="5400" b="1" dirty="0">
              <a:latin typeface="Baskerville Old Face" panose="020206020805050203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1075" y="6504707"/>
            <a:ext cx="4052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Prevents Overfitting</a:t>
            </a:r>
            <a:endParaRPr lang="en-US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295540" y="4582720"/>
            <a:ext cx="10036490" cy="4467433"/>
            <a:chOff x="8131500" y="4177472"/>
            <a:chExt cx="10036490" cy="4467433"/>
          </a:xfrm>
        </p:grpSpPr>
        <p:sp>
          <p:nvSpPr>
            <p:cNvPr id="17" name="Rectangle 16"/>
            <p:cNvSpPr/>
            <p:nvPr/>
          </p:nvSpPr>
          <p:spPr>
            <a:xfrm>
              <a:off x="8131500" y="4177472"/>
              <a:ext cx="3696920" cy="112156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13679123" y="7523345"/>
              <a:ext cx="4488867" cy="11215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800" kern="1200" dirty="0" smtClean="0"/>
                <a:t>Output probabilities for music genres</a:t>
              </a:r>
              <a:endParaRPr lang="en-US" sz="2800" kern="12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3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3C2B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/>
        </p:nvSpPr>
        <p:spPr>
          <a:xfrm>
            <a:off x="10905944" y="470189"/>
            <a:ext cx="5994183" cy="9980214"/>
          </a:xfrm>
          <a:custGeom>
            <a:avLst/>
            <a:gdLst/>
            <a:ahLst/>
            <a:cxnLst/>
            <a:rect l="l" t="t" r="r" b="b"/>
            <a:pathLst>
              <a:path w="5994183" h="9980214" extrusionOk="0">
                <a:moveTo>
                  <a:pt x="0" y="0"/>
                </a:moveTo>
                <a:lnTo>
                  <a:pt x="5994184" y="0"/>
                </a:lnTo>
                <a:lnTo>
                  <a:pt x="5994184" y="9980213"/>
                </a:lnTo>
                <a:lnTo>
                  <a:pt x="0" y="9980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20"/>
          <p:cNvSpPr txBox="1"/>
          <p:nvPr/>
        </p:nvSpPr>
        <p:spPr>
          <a:xfrm>
            <a:off x="2192482" y="3269457"/>
            <a:ext cx="9112827" cy="173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  <a:sym typeface="Arial"/>
              </a:rPr>
              <a:t>Tools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  <a:sym typeface="Arial"/>
              </a:rPr>
              <a:t>Used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  <a:sym typeface="Arial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Gradio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 building the interactive interface.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40000"/>
                  <a:lumOff val="60000"/>
                </a:srgbClr>
              </a:solidFill>
              <a:effectLst/>
              <a:uLnTx/>
              <a:uFillTx/>
              <a:latin typeface="Arial Black" panose="020B0A04020102020204" pitchFamily="34" charset="0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1028699" y="1274266"/>
            <a:ext cx="979863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2E0CE"/>
                </a:solidFill>
                <a:effectLst/>
                <a:uLnTx/>
                <a:uFillTx/>
                <a:latin typeface="Baskerville Old Face" panose="02020602080505020303" pitchFamily="18" charset="0"/>
                <a:ea typeface="Bebas Neue"/>
                <a:cs typeface="Bebas Neue"/>
                <a:sym typeface="Bebas Neue"/>
              </a:rPr>
              <a:t>INTERACTIVE  GRADIO INTERFACE 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skerville Old Face" panose="02020602080505020303" pitchFamily="18" charset="0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7953" y="5548749"/>
            <a:ext cx="84893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  <a:sym typeface="Arial"/>
              </a:rPr>
              <a:t>Features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cs typeface="Arial"/>
                <a:sym typeface="Arial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cs typeface="Arial"/>
              <a:sym typeface="Arial"/>
            </a:endParaRP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Allows users to upload audio files.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Predicts genre with confidence scores.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Provides a user-friendly experience.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95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3C2B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/>
        </p:nvSpPr>
        <p:spPr>
          <a:xfrm>
            <a:off x="2306781" y="588464"/>
            <a:ext cx="444730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smtClean="0">
                <a:solidFill>
                  <a:srgbClr val="F2E0CE"/>
                </a:solidFill>
                <a:latin typeface="Baskerville Old Face" panose="02020602080505020303" pitchFamily="18" charset="0"/>
                <a:ea typeface="Bebas Neue"/>
                <a:cs typeface="Bebas Neue"/>
                <a:sym typeface="Bebas Neue"/>
              </a:rPr>
              <a:t>Result</a:t>
            </a:r>
            <a:endParaRPr sz="54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4279" y="8596820"/>
            <a:ext cx="12593783" cy="142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CFF"/>
                </a:solidFill>
                <a:latin typeface="Arial Black" panose="020B0A04020102020204" pitchFamily="34" charset="0"/>
              </a:rPr>
              <a:t> </a:t>
            </a:r>
            <a:r>
              <a:rPr lang="en-US" sz="2800" dirty="0" smtClean="0">
                <a:solidFill>
                  <a:srgbClr val="FFCCFF"/>
                </a:solidFill>
                <a:latin typeface="Arial Black" panose="020B0A04020102020204" pitchFamily="34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- Input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: Hip-Hop audio.</a:t>
            </a:r>
          </a:p>
          <a:p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 - Output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: Predicted Genre: Hip-Hop with </a:t>
            </a:r>
            <a:r>
              <a:rPr lang="en-US" sz="28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99.46% 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confidence.</a:t>
            </a:r>
          </a:p>
          <a:p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0" y="3730083"/>
            <a:ext cx="18288000" cy="284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17073"/>
            <a:ext cx="15357764" cy="68615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82" y="4405745"/>
            <a:ext cx="6837218" cy="1683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545</Words>
  <Application>Microsoft Office PowerPoint</Application>
  <PresentationFormat>Custom</PresentationFormat>
  <Paragraphs>109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Calibri</vt:lpstr>
      <vt:lpstr>Arial Black</vt:lpstr>
      <vt:lpstr>Arial</vt:lpstr>
      <vt:lpstr>Bahnschrift Light</vt:lpstr>
      <vt:lpstr>Bradley Hand ITC</vt:lpstr>
      <vt:lpstr>Mongolian Baiti</vt:lpstr>
      <vt:lpstr>Berlin Sans FB Demi</vt:lpstr>
      <vt:lpstr>Bell MT</vt:lpstr>
      <vt:lpstr>Baskerville Old Face</vt:lpstr>
      <vt:lpstr>DM Sans</vt:lpstr>
      <vt:lpstr>Bebas Neue</vt:lpstr>
      <vt:lpstr>Cooper Black</vt:lpstr>
      <vt:lpstr>Forte</vt:lpstr>
      <vt:lpstr>Bahnschrift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ALFIYA</dc:creator>
  <cp:lastModifiedBy>ALFIYA</cp:lastModifiedBy>
  <cp:revision>39</cp:revision>
  <dcterms:modified xsi:type="dcterms:W3CDTF">2025-05-16T03:58:18Z</dcterms:modified>
</cp:coreProperties>
</file>